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9" r:id="rId1"/>
  </p:sldMasterIdLst>
  <p:notesMasterIdLst>
    <p:notesMasterId r:id="rId92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4" r:id="rId12"/>
    <p:sldId id="275" r:id="rId13"/>
    <p:sldId id="272" r:id="rId14"/>
    <p:sldId id="273" r:id="rId15"/>
    <p:sldId id="281" r:id="rId16"/>
    <p:sldId id="277" r:id="rId17"/>
    <p:sldId id="278" r:id="rId18"/>
    <p:sldId id="279" r:id="rId19"/>
    <p:sldId id="315" r:id="rId20"/>
    <p:sldId id="288" r:id="rId21"/>
    <p:sldId id="289" r:id="rId22"/>
    <p:sldId id="290" r:id="rId23"/>
    <p:sldId id="293" r:id="rId24"/>
    <p:sldId id="294" r:id="rId25"/>
    <p:sldId id="295" r:id="rId26"/>
    <p:sldId id="316" r:id="rId27"/>
    <p:sldId id="313" r:id="rId28"/>
    <p:sldId id="329" r:id="rId29"/>
    <p:sldId id="330" r:id="rId30"/>
    <p:sldId id="331" r:id="rId31"/>
    <p:sldId id="332" r:id="rId32"/>
    <p:sldId id="335" r:id="rId33"/>
    <p:sldId id="317" r:id="rId34"/>
    <p:sldId id="318" r:id="rId35"/>
    <p:sldId id="324" r:id="rId36"/>
    <p:sldId id="319" r:id="rId37"/>
    <p:sldId id="320" r:id="rId38"/>
    <p:sldId id="322" r:id="rId39"/>
    <p:sldId id="326" r:id="rId40"/>
    <p:sldId id="336" r:id="rId41"/>
    <p:sldId id="339" r:id="rId42"/>
    <p:sldId id="321" r:id="rId43"/>
    <p:sldId id="334" r:id="rId44"/>
    <p:sldId id="333" r:id="rId45"/>
    <p:sldId id="327" r:id="rId46"/>
    <p:sldId id="323" r:id="rId47"/>
    <p:sldId id="337" r:id="rId48"/>
    <p:sldId id="338" r:id="rId49"/>
    <p:sldId id="328" r:id="rId50"/>
    <p:sldId id="298" r:id="rId51"/>
    <p:sldId id="340" r:id="rId52"/>
    <p:sldId id="342" r:id="rId53"/>
    <p:sldId id="343" r:id="rId54"/>
    <p:sldId id="299" r:id="rId55"/>
    <p:sldId id="341" r:id="rId56"/>
    <p:sldId id="306" r:id="rId57"/>
    <p:sldId id="302" r:id="rId58"/>
    <p:sldId id="296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9" r:id="rId74"/>
    <p:sldId id="360" r:id="rId75"/>
    <p:sldId id="361" r:id="rId76"/>
    <p:sldId id="362" r:id="rId77"/>
    <p:sldId id="363" r:id="rId78"/>
    <p:sldId id="364" r:id="rId79"/>
    <p:sldId id="375" r:id="rId80"/>
    <p:sldId id="366" r:id="rId81"/>
    <p:sldId id="367" r:id="rId82"/>
    <p:sldId id="369" r:id="rId83"/>
    <p:sldId id="376" r:id="rId84"/>
    <p:sldId id="370" r:id="rId85"/>
    <p:sldId id="310" r:id="rId86"/>
    <p:sldId id="311" r:id="rId87"/>
    <p:sldId id="312" r:id="rId88"/>
    <p:sldId id="372" r:id="rId89"/>
    <p:sldId id="374" r:id="rId90"/>
    <p:sldId id="373" r:id="rId91"/>
  </p:sldIdLst>
  <p:sldSz cx="12192000" cy="6858000"/>
  <p:notesSz cx="6858000" cy="9144000"/>
  <p:embeddedFontLst>
    <p:embeddedFont>
      <p:font typeface="Berlin Sans FB Demi" panose="020E0802020502020306" pitchFamily="34" charset="0"/>
      <p:bold r:id="rId93"/>
    </p:embeddedFont>
    <p:embeddedFont>
      <p:font typeface="KoPubWorld돋움체_Pro Bold" panose="00000800000000000000" pitchFamily="50" charset="-127"/>
      <p:bold r:id="rId94"/>
    </p:embeddedFont>
    <p:embeddedFont>
      <p:font typeface="KoPubWorld돋움체_Pro Light" panose="00000300000000000000" pitchFamily="50" charset="-127"/>
      <p:regular r:id="rId95"/>
    </p:embeddedFont>
    <p:embeddedFont>
      <p:font typeface="KoPubWorld돋움체_Pro Medium" panose="00000600000000000000" pitchFamily="50" charset="-127"/>
      <p:regular r:id="rId96"/>
    </p:embeddedFont>
    <p:embeddedFont>
      <p:font typeface="Trebuchet MS" panose="020B0603020202020204" pitchFamily="34" charset="0"/>
      <p:regular r:id="rId97"/>
      <p:bold r:id="rId98"/>
      <p:italic r:id="rId99"/>
      <p:boldItalic r:id="rId100"/>
    </p:embeddedFont>
    <p:embeddedFont>
      <p:font typeface="Wingdings 3" panose="05040102010807070707" pitchFamily="18" charset="2"/>
      <p:regular r:id="rId101"/>
    </p:embeddedFont>
    <p:embeddedFont>
      <p:font typeface="맑은 고딕" panose="020B0503020000020004" pitchFamily="50" charset="-127"/>
      <p:regular r:id="rId102"/>
      <p:bold r:id="rId10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DD7C7-8196-437A-BB9E-BFA44C8F485F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840FE-C59F-432D-84FF-CC2DDA115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3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840FE-C59F-432D-84FF-CC2DDA1152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6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840FE-C59F-432D-84FF-CC2DDA1152A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905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840FE-C59F-432D-84FF-CC2DDA1152A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5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694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0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4749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808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7145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93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2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95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1CD1-C13F-494C-BF70-CB5E9A38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65F61B-7B62-40F0-9C2D-8D95DCE0C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5CF829-EB80-406B-9039-29E80D8E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9648CA-8A1F-4457-BEAB-58265914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0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34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38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1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26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1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6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4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71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8DB1D-214A-43B1-9E37-E8DB3BDF051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980077B-7A3B-49F8-833A-BAA99653A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71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113C0-07FA-47BD-91A3-FB1BBCBF8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8" y="4231246"/>
            <a:ext cx="8288032" cy="1096316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dirty="0">
                <a:solidFill>
                  <a:schemeClr val="accent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SWD 17</a:t>
            </a:r>
            <a:r>
              <a:rPr lang="ko-KR" altLang="en-US" sz="4800" dirty="0">
                <a:solidFill>
                  <a:schemeClr val="accent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A71814-E639-475C-A594-42359A847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8" y="5452230"/>
            <a:ext cx="8288032" cy="469122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19011627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하린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19011673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이동현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19011352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이정은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19011632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한보은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</a:p>
        </p:txBody>
      </p:sp>
      <p:pic>
        <p:nvPicPr>
          <p:cNvPr id="27" name="Graphic 6" descr="게임 컨트롤러">
            <a:extLst>
              <a:ext uri="{FF2B5EF4-FFF2-40B4-BE49-F238E27FC236}">
                <a16:creationId xmlns:a16="http://schemas.microsoft.com/office/drawing/2014/main" id="{92A87C63-ABD3-4830-BA2B-39FEC2C0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80259" y="934222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1490F1-1BA8-44DE-9AF5-5B2E43B1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장르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6E651-D45C-4D2B-B830-8D02FCCE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최종 결정한 장르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이유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605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BCE4FD-84FD-484E-A9C2-160EFA94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최종 결정한 장르</a:t>
            </a:r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7C3F65-226A-4B13-AF9A-40BC603A2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535" y="4701340"/>
            <a:ext cx="5234928" cy="1641125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ko-KR" sz="4400" dirty="0">
                <a:solidFill>
                  <a:schemeClr val="accent2"/>
                </a:solidFill>
                <a:latin typeface="Berlin Sans FB Demi" panose="020E0802020502020306" pitchFamily="34" charset="0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COOKING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ko-KR" sz="4400" dirty="0">
                <a:solidFill>
                  <a:schemeClr val="accent2"/>
                </a:solidFill>
                <a:latin typeface="Berlin Sans FB Demi" panose="020E0802020502020306" pitchFamily="34" charset="0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(Simulation Game)</a:t>
            </a:r>
            <a:endParaRPr lang="ko-KR" altLang="en-US" sz="4400" dirty="0">
              <a:solidFill>
                <a:schemeClr val="accent2"/>
              </a:solidFill>
              <a:latin typeface="Berlin Sans FB Demi" panose="020E0802020502020306" pitchFamily="34" charset="0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래픽 4" descr="테이블 차림">
            <a:extLst>
              <a:ext uri="{FF2B5EF4-FFF2-40B4-BE49-F238E27FC236}">
                <a16:creationId xmlns:a16="http://schemas.microsoft.com/office/drawing/2014/main" id="{71B64CFE-A05C-457B-A2CD-B46E72BA5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81251" y="1071522"/>
            <a:ext cx="4029497" cy="40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57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290E1F-16CD-4512-BBD6-882C7D90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이유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9F0B9-FB9C-4D19-A5D5-692C75A5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930401"/>
            <a:ext cx="8596668" cy="411096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타 장르에 비해 다른 학생들이 잘 선택하지 않았을 것이기에 독창성이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실제 레시피를 </a:t>
            </a:r>
            <a:r>
              <a: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사용함으로써 플레이어들이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현실감을 느낄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플레이어가 주인공이 되어 간접 체험을 할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스토리가 있어 플레이어가 게임에 쉽게 몰입할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9099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EBDD0F-232B-4830-AEFB-267CBBC0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컨셉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6831DF-64E6-44E2-8D0E-C721B8F44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게임의 재미 요소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게임의 배경 스토리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게임 플레이어가  달성해야 할  목표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게임의 규칙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손으로 그린 예상 스크린 화면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128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4C721F-D8C1-418E-83AE-06CF16D0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게임의 재미 요소 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B8137-6A82-46F4-9B59-1FEABA399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930401"/>
            <a:ext cx="8596668" cy="41109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타임 어택으로 인한 박진감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점수가 실시간으로 기록되어 플레이어의 도전 심리를 자극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점수에 따라 엔딩이 달라짐으로써 플레이어의 지속적인 이용을 기대 가능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실제 레시피를 반영하여 리얼함을 추구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스테이지별로 스토리가 있어 플레이어의 몰입도를 높여준다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31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15" descr="Champagne Glasses">
            <a:extLst>
              <a:ext uri="{FF2B5EF4-FFF2-40B4-BE49-F238E27FC236}">
                <a16:creationId xmlns:a16="http://schemas.microsoft.com/office/drawing/2014/main" id="{47961483-3C58-4FAA-B7C9-5460162EC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745" y="1131994"/>
            <a:ext cx="4590386" cy="459038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389585B-EDAE-492D-B9F1-5661ED9D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465" y="393331"/>
            <a:ext cx="4909069" cy="94399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  <a:latin typeface="궁서" panose="02030600000101010101" pitchFamily="18" charset="-127"/>
                <a:ea typeface="궁서" panose="02030600000101010101" pitchFamily="18" charset="-127"/>
                <a:cs typeface="KoPubWorld돋움체_Pro Bold" panose="00000800000000000000" pitchFamily="50" charset="-127"/>
              </a:rPr>
              <a:t>~ </a:t>
            </a:r>
            <a:r>
              <a:rPr lang="ko-KR" altLang="en-US" b="1" dirty="0">
                <a:solidFill>
                  <a:schemeClr val="tx2"/>
                </a:solidFill>
                <a:latin typeface="궁서" panose="02030600000101010101" pitchFamily="18" charset="-127"/>
                <a:ea typeface="궁서" panose="02030600000101010101" pitchFamily="18" charset="-127"/>
                <a:cs typeface="KoPubWorld돋움체_Pro Bold" panose="00000800000000000000" pitchFamily="50" charset="-127"/>
              </a:rPr>
              <a:t>게임의 배경 스토리 </a:t>
            </a:r>
            <a:r>
              <a:rPr lang="en-US" altLang="ko-KR" b="1" dirty="0">
                <a:solidFill>
                  <a:schemeClr val="tx2"/>
                </a:solidFill>
                <a:latin typeface="궁서" panose="02030600000101010101" pitchFamily="18" charset="-127"/>
                <a:ea typeface="궁서" panose="02030600000101010101" pitchFamily="18" charset="-127"/>
                <a:cs typeface="KoPubWorld돋움체_Pro Bold" panose="00000800000000000000" pitchFamily="50" charset="-127"/>
              </a:rPr>
              <a:t>~</a:t>
            </a:r>
            <a:endParaRPr lang="ko-KR" altLang="en-US" b="1" dirty="0">
              <a:solidFill>
                <a:schemeClr val="tx2"/>
              </a:solidFill>
              <a:latin typeface="궁서" panose="02030600000101010101" pitchFamily="18" charset="-127"/>
              <a:ea typeface="궁서" panose="02030600000101010101" pitchFamily="18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F1605EE-4FEC-4C13-8E32-F6C9F27DFAAB}"/>
              </a:ext>
            </a:extLst>
          </p:cNvPr>
          <p:cNvSpPr txBox="1">
            <a:spLocks/>
          </p:cNvSpPr>
          <p:nvPr/>
        </p:nvSpPr>
        <p:spPr>
          <a:xfrm>
            <a:off x="3572805" y="1615244"/>
            <a:ext cx="5046388" cy="4766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스무 살이 된 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Player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는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  <a:cs typeface="KoPubWorld돋움체_Pro Light" panose="00000300000000000000" pitchFamily="50" charset="-127"/>
            </a:endParaRP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ko-KR" altLang="en-US" sz="2400" b="1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칵테일 바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에서 첫 알바를 하게 된다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그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dirty="0" err="1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녀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)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의 꿈은 훌륭한 바텐더가 되어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  <a:cs typeface="KoPubWorld돋움체_Pro Light" panose="00000300000000000000" pitchFamily="50" charset="-127"/>
            </a:endParaRP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바를 </a:t>
            </a:r>
            <a:r>
              <a:rPr lang="ko-KR" altLang="en-US" sz="2400" b="1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인수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하는 것 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!!!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그러나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  <a:cs typeface="KoPubWorld돋움체_Pro Light" panose="00000300000000000000" pitchFamily="50" charset="-127"/>
            </a:endParaRP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오늘 </a:t>
            </a:r>
            <a:r>
              <a:rPr lang="ko-KR" altLang="en-US" sz="2400" b="1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목표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를 달성하지 못하면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  <a:cs typeface="KoPubWorld돋움체_Pro Light" panose="00000300000000000000" pitchFamily="50" charset="-127"/>
            </a:endParaRP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ko-KR" altLang="en-US" sz="2400" b="1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설거지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를 면치 못하는 위기에 놓이게 되는데 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…</a:t>
            </a: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과연 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Player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는 바텐더가 되어</a:t>
            </a:r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  <a:cs typeface="KoPubWorld돋움체_Pro Light" panose="00000300000000000000" pitchFamily="50" charset="-127"/>
            </a:endParaRPr>
          </a:p>
          <a:p>
            <a:pPr marL="0" indent="0" algn="ctr">
              <a:lnSpc>
                <a:spcPct val="150000"/>
              </a:lnSpc>
              <a:buFont typeface="Wingdings 3" charset="2"/>
              <a:buNone/>
            </a:pP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꿈에 한발짝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다가갈 수 있을까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  <a:cs typeface="KoPubWorld돋움체_Pro Light" panose="00000300000000000000" pitchFamily="50" charset="-127"/>
              </a:rPr>
              <a:t>?!</a:t>
            </a:r>
            <a:endParaRPr lang="ko-KR" altLang="en-US" dirty="0">
              <a:latin typeface="궁서" panose="02030600000101010101" pitchFamily="18" charset="-127"/>
              <a:ea typeface="궁서" panose="02030600000101010101" pitchFamily="18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492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88F6B9-1C82-47E9-8F36-A4619070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플레이어가 달성해야 할 목표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1E4B3-E39E-444D-84F4-8EB992383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930401"/>
            <a:ext cx="8596668" cy="411096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제한 시간 내에 스테이지별 목표 점수 이상을 획득하여 설거지를 면해야 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스테이지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3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만원 이상 점수를 획득할 시 설거지를 면제할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스테이지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만원 이상 점수를 획득할 시 매니저로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승급할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스테이지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5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만원 이상 점수를 획득할 시 가게를 인수할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434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FE7D2B-A33A-483D-BC19-2C3109FEF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게임의 규칙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05E9FE-DDD5-427D-8D8E-179892B9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930400"/>
            <a:ext cx="8596668" cy="451478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손님은 동시에 최소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명에서 최대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명까지 올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레시피에 맞는 재료를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쉐이커에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담는다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(1 ENTER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당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0.5oz)</a:t>
            </a:r>
          </a:p>
          <a:p>
            <a:pPr>
              <a:lnSpc>
                <a:spcPct val="200000"/>
              </a:lnSpc>
            </a:pP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쉐이커를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번 이상 흔들고 난 후 글라스를 선택하면 자동으로 제출된다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칵테일의 완성도에 따라 수입금이 달라진다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스테이지에 따라 칵테일 레시피의 난이도가 올라간다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제한 시간 내에 목표 금액 이상 달성 시 성공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822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695466-A5EB-4781-8EDF-67EA16017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손으로 그린 예상 스크린 화면 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9EBBB7-1233-4937-BDA9-C952901E8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242" y="1696549"/>
            <a:ext cx="4691516" cy="4551851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564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768BBD-138C-4339-AB40-24AFABD8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기획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95D9C-3B31-4305-A318-6417D096C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UI/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제공 정보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UI/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사용자 입력 키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스테이지 시스템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난이도 조절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점수 부여 정책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아이템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NPC</a:t>
            </a:r>
          </a:p>
          <a:p>
            <a:endParaRPr lang="ko-KR" alt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500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639D06-4DA0-40C1-A187-80085B6F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목차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BE077-054E-46D4-B3AC-0392EC7A6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시장 조사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및 벤치 마킹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게임 장르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게임 컨셉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7480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E5BEF3-36DC-41CD-BAA4-51DA46F8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UI/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제공 정보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F14DD8D9-8E2E-4BF3-997E-B1D704818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9" y="1216412"/>
            <a:ext cx="5362251" cy="5362251"/>
          </a:xfr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06D7E6-79D2-4218-878F-5AD3201DF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17" y="1216412"/>
            <a:ext cx="5362250" cy="53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20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CE6599-9794-4839-96DC-CBF3870D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UI/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사용자 입력 키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4320A-7B93-45D1-B44D-0C2BCD9F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953551"/>
            <a:ext cx="8596668" cy="46159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방향키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재료를 선택하는 커서를 누른 방향대로 이동한다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엔터키</a:t>
            </a: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선택한 재료를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쉐이커에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담는다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스페이스바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쉐이커를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흔든다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숫자키</a:t>
            </a: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해당 번호의 손님 앞으로 이동한다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Tab</a:t>
            </a: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키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소진된 재료를 채운다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Z</a:t>
            </a: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키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전화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아이템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받을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</a:t>
            </a: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키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쉐이커를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초기화할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Q, W, E</a:t>
            </a: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키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글라스를 선택해서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서빙할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5501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2E46A-7925-4C18-B9D8-279AD555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304798"/>
            <a:ext cx="8596668" cy="73435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스테이지 시스템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난이도 조절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9E1948-BA48-4AF2-9C0E-3268DA5EA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039150"/>
            <a:ext cx="9080005" cy="5818849"/>
          </a:xfrm>
        </p:spPr>
        <p:txBody>
          <a:bodyPr>
            <a:noAutofit/>
          </a:bodyPr>
          <a:lstStyle/>
          <a:p>
            <a:r>
              <a:rPr lang="en-US" altLang="ko-KR" sz="1600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</a:t>
            </a:r>
            <a:r>
              <a:rPr lang="ko-KR" altLang="en-US" sz="1600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</a:t>
            </a:r>
            <a:endParaRPr lang="en-US" altLang="ko-KR" sz="1600" b="1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성공 시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600" dirty="0">
                <a:solidFill>
                  <a:schemeClr val="accent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설거지 면제 엔딩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&amp; 2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 진출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실패 시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설거지 엔딩</a:t>
            </a:r>
            <a:endParaRPr lang="en-US" altLang="ko-KR" sz="16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재료 소진 시 미니게임 난이도 하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(4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전화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600" dirty="0">
                <a:solidFill>
                  <a:schemeClr val="accent4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물류기사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등장</a:t>
            </a:r>
            <a:endParaRPr lang="en-US" altLang="ko-KR" sz="16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</a:t>
            </a:r>
            <a:r>
              <a:rPr lang="ko-KR" altLang="en-US" sz="1600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</a:t>
            </a:r>
            <a:endParaRPr lang="en-US" altLang="ko-KR" sz="1600" b="1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성공 시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600" dirty="0">
                <a:solidFill>
                  <a:schemeClr val="accent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매니저 승급 엔딩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&amp; 3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 진출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실패 시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설거지 엔딩</a:t>
            </a:r>
            <a:endParaRPr lang="en-US" altLang="ko-KR" sz="16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재료 소진 시 미니 게임 난이도 중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(6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 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전화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600" dirty="0">
                <a:solidFill>
                  <a:schemeClr val="accent4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물류기사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chemeClr val="accent4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주방장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rgbClr val="C0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진상손님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등장</a:t>
            </a:r>
            <a:endParaRPr lang="en-US" altLang="ko-KR" sz="16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Tip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아이템 추가</a:t>
            </a:r>
            <a:endParaRPr lang="en-US" altLang="ko-KR" sz="1600" b="1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sz="1600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</a:t>
            </a:r>
            <a:endParaRPr lang="en-US" altLang="ko-KR" sz="1600" b="1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성공 시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600" dirty="0">
                <a:solidFill>
                  <a:schemeClr val="accent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가게 인수 엔딩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실패 시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설거지 엔딩</a:t>
            </a:r>
            <a:endParaRPr lang="en-US" altLang="ko-KR" sz="16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재료 소진 시 미니 게임 난이도 상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(8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전화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600" dirty="0">
                <a:solidFill>
                  <a:schemeClr val="accent4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물류기사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chemeClr val="accent4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주방장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chemeClr val="accent4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사장님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rgbClr val="C0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진상손님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600" dirty="0">
                <a:solidFill>
                  <a:srgbClr val="C0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보수업체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등장</a:t>
            </a:r>
            <a:endParaRPr lang="en-US" altLang="ko-KR" sz="16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대기 손님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5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명 이상일 경우 게임 종료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7056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67D793-7745-46D6-9B86-C5F43841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점수 부여 정책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8BAA8B-8F16-4F9B-A015-0C0BD142B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930401"/>
            <a:ext cx="8596668" cy="41109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완성도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100%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성공 시 </a:t>
            </a:r>
            <a:r>
              <a:rPr lang="en-US" altLang="ko-KR" b="1" dirty="0">
                <a:solidFill>
                  <a:schemeClr val="accent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7000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~</a:t>
            </a:r>
            <a:r>
              <a:rPr lang="en-US" altLang="ko-KR" b="1" dirty="0">
                <a:solidFill>
                  <a:schemeClr val="accent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12000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레시피에서 하나씩 틀릴 때마다 기본점수</a:t>
            </a:r>
            <a:r>
              <a:rPr lang="en-US" altLang="ko-KR" b="1" dirty="0">
                <a:solidFill>
                  <a:schemeClr val="accent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-1000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완성도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50%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미만 시 현재점수</a:t>
            </a:r>
            <a:r>
              <a:rPr lang="en-US" altLang="ko-KR" b="1" dirty="0">
                <a:solidFill>
                  <a:schemeClr val="accent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-1000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Tip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아이템 발동 시 기본점수</a:t>
            </a:r>
            <a:r>
              <a:rPr lang="en-US" altLang="ko-KR" b="1" dirty="0">
                <a:solidFill>
                  <a:schemeClr val="accent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+Tip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592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C576DD-F646-4EF8-A854-B465C4FC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아이템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1BDA7-5E4E-4A20-AE05-51BCA53FB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686757"/>
            <a:ext cx="8596668" cy="4561644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Fever Time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연속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번 완성도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100%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 성공 시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15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초간 획득하는 모든 점수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x1.5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Tip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- 2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단계부터 등장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완성도가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100%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일 경우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50%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확률로 발동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- 2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1000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~3000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3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2000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~5000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 사이에서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랜덤한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값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870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3717F0-D36A-4BE2-A679-6DBB046C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전화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NPC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A2059-74B8-4217-8AE7-1D63B559D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953551"/>
            <a:ext cx="8596668" cy="40878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물류기사</a:t>
            </a:r>
            <a:r>
              <a:rPr lang="en-US" altLang="ko-KR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모든 재료를 꽉 채워준다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주방장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남은 시간을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초 늘려준다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진상손님</a:t>
            </a:r>
            <a:r>
              <a:rPr lang="en-US" altLang="ko-KR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원하는 대답을 들을 때까지 게임 진행을 방해한다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보수공사업체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플레이어의 행동을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초간 중단시킨다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사장님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10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초간 한 테이블을 맡아서 손님을 대신 받아준다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(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손님당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초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4740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768BBD-138C-4339-AB40-24AFABD8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설계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95D9C-3B31-4305-A318-6417D096C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요구사항 정의서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모듈 설계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변수 설계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함수 설계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함수 구조도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856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5F823C-FDD2-4B1A-AA81-121AFDFA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C2137E99-DF53-4550-81B3-ACDBB0E47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5700370"/>
              </p:ext>
            </p:extLst>
          </p:nvPr>
        </p:nvGraphicFramePr>
        <p:xfrm>
          <a:off x="1286933" y="1709057"/>
          <a:ext cx="9618135" cy="3771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4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1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7764">
                  <a:extLst>
                    <a:ext uri="{9D8B030D-6E8A-4147-A177-3AD203B41FA5}">
                      <a16:colId xmlns:a16="http://schemas.microsoft.com/office/drawing/2014/main" val="2495110559"/>
                    </a:ext>
                  </a:extLst>
                </a:gridCol>
                <a:gridCol w="13916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눌렀을 때 반응속도</a:t>
                      </a:r>
                    </a:p>
                  </a:txBody>
                  <a:tcPr marL="116479" marR="116479" marT="58240" marB="58240"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비기능 </a:t>
                      </a:r>
                    </a:p>
                  </a:txBody>
                  <a:tcPr marL="116479" marR="116479" marT="58240" marB="5824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한보은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2020-11-03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누르면 해당 키의 역할을 수행한다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사용자의 입력 키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해당 키가 눌린 후 실행되기까지의 시간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눌렀을 때 해당 키의 역할을 수행하는 데까지 걸리는 시간 검사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각각의 키를 눌렀을 때 그 키에 해당하는 동작이 이루어질 때까지 걸리는 시간이 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0.05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초 이내인지 여부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116479" marR="116479" marT="58240" marB="5824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116479" marR="116479" marT="58240" marB="5824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6479" marR="116479" marT="58240" marB="5824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878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41ADFA7C-8A17-45D2-94C6-1C6BEC5A22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219499"/>
              </p:ext>
            </p:extLst>
          </p:nvPr>
        </p:nvGraphicFramePr>
        <p:xfrm>
          <a:off x="1286933" y="1709057"/>
          <a:ext cx="9618135" cy="4180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8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9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0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5222">
                  <a:extLst>
                    <a:ext uri="{9D8B030D-6E8A-4147-A177-3AD203B41FA5}">
                      <a16:colId xmlns:a16="http://schemas.microsoft.com/office/drawing/2014/main" val="796343137"/>
                    </a:ext>
                  </a:extLst>
                </a:gridCol>
                <a:gridCol w="18858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9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F2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05801" marR="105801" marT="52901" marB="52901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잔 선택</a:t>
                      </a:r>
                    </a:p>
                  </a:txBody>
                  <a:tcPr marL="105801" marR="105801" marT="52901" marB="52901"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비기능 </a:t>
                      </a:r>
                    </a:p>
                  </a:txBody>
                  <a:tcPr marL="105801" marR="105801" marT="52901" marB="5290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이정은</a:t>
                      </a:r>
                    </a:p>
                  </a:txBody>
                  <a:tcPr marL="105801" marR="105801" marT="52901" marB="52901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2020-11-15</a:t>
                      </a:r>
                    </a:p>
                  </a:txBody>
                  <a:tcPr marL="105801" marR="105801" marT="52901" marB="52901"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05801" marR="105801" marT="52901" marB="5290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1,2,3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숫자 키를 눌러 칵테일 제조할 테이블을 고른다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시작시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번테이블로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선택되어있다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선택시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선택된 테이블의 잔에 재료가 담긴다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</a:txBody>
                  <a:tcPr marL="105801" marR="105801" marT="52901" marB="52901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5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이동할 테이블 번호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(1,2,3)</a:t>
                      </a:r>
                    </a:p>
                  </a:txBody>
                  <a:tcPr marL="105801" marR="105801" marT="52901" marB="52901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(Making!) - 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해당 자리에 테이블 번호가 아닌 제조중이라는 표시</a:t>
                      </a:r>
                    </a:p>
                  </a:txBody>
                  <a:tcPr marL="105801" marR="105801" marT="52901" marB="5290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5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1,2,3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을 눌러 자리가 선택되는지 검사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선택되었을때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테이블 번호가 아닌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제조중이라는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표시가 나타나는지 검사</a:t>
                      </a:r>
                    </a:p>
                  </a:txBody>
                  <a:tcPr marL="105801" marR="105801" marT="52901" marB="52901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4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시작시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default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값으로 첫번째 테이블이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선택되어있는지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여부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1,2,3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테이블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선택시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선택되는지 여부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선택된 테이블에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Making!!(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제조중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이라는 표시가 나타나는지 여부</a:t>
                      </a:r>
                    </a:p>
                  </a:txBody>
                  <a:tcPr marL="105801" marR="105801" marT="52901" marB="52901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105801" marR="105801" marT="52901" marB="52901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105801" marR="105801" marT="52901" marB="52901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05801" marR="105801" marT="52901" marB="5290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05801" marR="105801" marT="52901" marB="5290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296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7573064A-E8A4-415E-A821-E50771C1AC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853836"/>
              </p:ext>
            </p:extLst>
          </p:nvPr>
        </p:nvGraphicFramePr>
        <p:xfrm>
          <a:off x="1286933" y="1709057"/>
          <a:ext cx="9618134" cy="42914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2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0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8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F3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 제조</a:t>
                      </a: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98745" marR="98745" marT="49372" marB="4937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이정은</a:t>
                      </a: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2020-11-15</a:t>
                      </a: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922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재료를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선택후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눌러 해당 재료를 담는다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(1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번 담기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=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0.5oz)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잔당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개의 재료가 최대로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담길수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있다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그 이상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넣을려고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할 시 넣지 못한다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재료를 잘못 넣었을 시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d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키를 눌러 잔을 비울 수 있다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space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바를 눌러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쉐이킹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할 수 있다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3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손님의 유무</a:t>
                      </a:r>
                    </a:p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손님이 주문한 칵테일 종류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1.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들어간 재료들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2.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쉐이킹 횟수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눌렀을 시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담기는지 검사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d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눌렀을 시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안의 재료들이 사라지는 지 검사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스페이스바를 눌렀을 시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쉐이킹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게이지 바가 올라가는지 검사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85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눌렀을 시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알맞은 재료가 들어가는지 여부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d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눌렀을 시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잔이 비워지는지 여부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이미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개의 재료가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차있을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시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재료 담기 불가능하게 되는지 여부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8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6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768BBD-138C-4339-AB40-24AFABD8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시장 조사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및</a:t>
            </a:r>
            <a:b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벤치 마킹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95D9C-3B31-4305-A318-6417D096C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슈의 라면가게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워드타워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지렁이 키우기 게임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어몽어스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브롤스타즈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Alto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＇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 Adventure</a:t>
            </a:r>
          </a:p>
          <a:p>
            <a:endParaRPr lang="ko-KR" alt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486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33FE3DC9-2D99-430C-AFB3-86AA89B09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32526"/>
              </p:ext>
            </p:extLst>
          </p:nvPr>
        </p:nvGraphicFramePr>
        <p:xfrm>
          <a:off x="1286933" y="1642369"/>
          <a:ext cx="9618135" cy="4742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1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31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80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F4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9150" marR="89150" marT="44575" marB="44575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 제출</a:t>
                      </a:r>
                    </a:p>
                  </a:txBody>
                  <a:tcPr marL="89150" marR="89150" marT="44575" marB="44575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89150" marR="89150" marT="44575" marB="445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2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이정은</a:t>
                      </a:r>
                    </a:p>
                    <a:p>
                      <a:pPr latinLnBrk="1">
                        <a:defRPr/>
                      </a:pP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9150" marR="89150" marT="44575" marB="44575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2020-11-15</a:t>
                      </a:r>
                    </a:p>
                  </a:txBody>
                  <a:tcPr marL="89150" marR="89150" marT="44575" marB="44575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9150" marR="89150" marT="44575" marB="44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1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q,w,e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키를 눌러 잔을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선택시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자동으로 제출된다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쉐이킹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횟수가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번 이상일 시 제출이 가능하다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그전에는 제출이 불가능하다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제출시 가격 측정을 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레시피와 제출물의 비교하여 측정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9150" marR="89150" marT="44575" marB="44575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11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원래 칵테일 레시피 재료</a:t>
                      </a:r>
                    </a:p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제조된 칵테일 재료</a:t>
                      </a:r>
                    </a:p>
                  </a:txBody>
                  <a:tcPr marL="89150" marR="89150" marT="44575" marB="44575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1.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제출 된 테이블 번호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2.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제출 된 테이블 완성도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(100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퍼센트인지 아닌지 유무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3.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제출 된 칵테일 측정된 가격</a:t>
                      </a:r>
                    </a:p>
                  </a:txBody>
                  <a:tcPr marL="89150" marR="89150" marT="44575" marB="44575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32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q,w,e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를 눌러 잔을 선택하여 제출이 되는지 검사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쉐이킹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횟수를 측정하여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q,w,e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를 누르더라도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쉐이킹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횟수가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회 이상일때만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제출가능하게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작동하는지 검사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9150" marR="89150" marT="44575" marB="44575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2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쉐이킹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횟수를 잘 측정하여 잔 제출의 조건을 잘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따르는가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여부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제출후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테이블이 제대로 초기화 되는가 여부</a:t>
                      </a:r>
                    </a:p>
                  </a:txBody>
                  <a:tcPr marL="89150" marR="89150" marT="44575" marB="44575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0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89150" marR="89150" marT="44575" marB="44575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89150" marR="89150" marT="44575" marB="44575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89150" marR="89150" marT="44575" marB="4457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F5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9150" marR="89150" marT="44575" marB="445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14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43A50EA0-29CB-4E35-A90D-8789BD6553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092155"/>
              </p:ext>
            </p:extLst>
          </p:nvPr>
        </p:nvGraphicFramePr>
        <p:xfrm>
          <a:off x="1286933" y="1709058"/>
          <a:ext cx="9618135" cy="4090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9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05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4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73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F5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3459" marR="113459" marT="56730" marB="5673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 레시피 검사</a:t>
                      </a:r>
                    </a:p>
                  </a:txBody>
                  <a:tcPr marL="113459" marR="113459" marT="56730" marB="5673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113459" marR="113459" marT="56730" marB="5673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3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이정은</a:t>
                      </a:r>
                    </a:p>
                  </a:txBody>
                  <a:tcPr marL="113459" marR="113459" marT="56730" marB="5673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2020-11-15</a:t>
                      </a:r>
                    </a:p>
                  </a:txBody>
                  <a:tcPr marL="113459" marR="113459" marT="56730" marB="5673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3459" marR="113459" marT="56730" marB="5673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8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완성된 잔 제출시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레시피와 비교하여 틀린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갯수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측정하여 가격을 측정한다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원래의 레시피와 비교하여 하나씩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틀릴때마다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원래의 가격에서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-1000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원씩 차감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반이상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틀린경우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칵테일 가격은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-1000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원로 측정한다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</a:p>
                  </a:txBody>
                  <a:tcPr marL="113459" marR="113459" marT="56730" marB="5673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5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원래 칵테일 레시피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</a:p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완성된 칵테일 레시피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</a:p>
                  </a:txBody>
                  <a:tcPr marL="113459" marR="113459" marT="56730" marB="5673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 가격</a:t>
                      </a:r>
                    </a:p>
                  </a:txBody>
                  <a:tcPr marL="113459" marR="113459" marT="56730" marB="5673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3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 제출시 칵테일 가격을 잘 측정하는지 검사</a:t>
                      </a:r>
                    </a:p>
                  </a:txBody>
                  <a:tcPr marL="113459" marR="113459" marT="56730" marB="5673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5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원래의 칵테일의 레시피와 비교하여 레시피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재료수보다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적게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들어간경우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똑같은 양이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들어간경우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더 많이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들어간경우에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대해 모두 레시피 체크가 이루어지는가</a:t>
                      </a:r>
                    </a:p>
                  </a:txBody>
                  <a:tcPr marL="113459" marR="113459" marT="56730" marB="5673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3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113459" marR="113459" marT="56730" marB="5673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113459" marR="113459" marT="56730" marB="5673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113459" marR="113459" marT="56730" marB="5673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3459" marR="113459" marT="56730" marB="5673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923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65A2FD9B-063C-474E-97AA-9D594B5E2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170798"/>
              </p:ext>
            </p:extLst>
          </p:nvPr>
        </p:nvGraphicFramePr>
        <p:xfrm>
          <a:off x="1286933" y="1709058"/>
          <a:ext cx="9618134" cy="4152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2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0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3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F6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 한 명 등장</a:t>
                      </a: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98745" marR="98745" marT="49372" marB="4937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하린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2020-11-15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테이블 번호와 칵테일 넘버를 입력 받는다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해당 넘버에 알맞게 손님의 말풍선을 출력한다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1~3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사이의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랜덤한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테이블 번호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0~9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사이의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랜덤한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칵테일 넘버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손님의 말풍선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 시작 시 손님이 바르게 출력되는지 검사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테이블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1, 2, 3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에 번갈아 가며 매끄럽게 말풍선이 출력되는지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칵테일의 종류가 다양하게 나오는지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칵테일의 종류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가격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레시피가 알맞게 매칭되는지 여부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345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C012C8-FE07-4F2A-9E36-992741B8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307E8518-3087-4B64-930F-3B08444E9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616441"/>
              </p:ext>
            </p:extLst>
          </p:nvPr>
        </p:nvGraphicFramePr>
        <p:xfrm>
          <a:off x="1413336" y="1709057"/>
          <a:ext cx="9365329" cy="4332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3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33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F7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78719" marR="78719" marT="39360" marB="393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 선택 칸 이동</a:t>
                      </a:r>
                    </a:p>
                  </a:txBody>
                  <a:tcPr marL="78719" marR="78719" marT="39360" marB="393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78719" marR="78719" marT="39360" marB="393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한보은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78719" marR="78719" marT="39360" marB="393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2020-11-15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78719" marR="78719" marT="39360" marB="393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78719" marR="78719" marT="39360" marB="393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방향키를 누르면 재료 선택 칸이 그에 해당하는 방향으로 이동한다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눌린 방향키의 방향이 재료 선반 바깥쪽이라면 이동하지 않는다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눌린 방향키의 방향이 재료가 없는 쪽이라면 이동하지 않는다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78719" marR="78719" marT="39360" marB="3936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사용자가 입력한 방향키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현재 재료 선택 칸의 위치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78719" marR="78719" marT="39360" marB="3936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이동한 재료 선택 칸의 위치</a:t>
                      </a:r>
                    </a:p>
                  </a:txBody>
                  <a:tcPr marL="78719" marR="78719" marT="39360" marB="3936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방향키를 눌렀을 때 해당 방향으로 재료 선택 칸이 제대로 이동하는지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이동할 수 없는 쪽으로 방향키를 눌렀을 때 재료 선택 칸이 이동하지 않는지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78719" marR="78719" marT="39360" marB="3936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방향키의 방향대로 재료 선택 칸이 알맞게 이동하는지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이동할 수 없는 방향으로 재료 선택 칸이 이동하지 않는지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78719" marR="78719" marT="39360" marB="3936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78719" marR="78719" marT="39360" marB="393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</a:t>
                      </a:r>
                    </a:p>
                  </a:txBody>
                  <a:tcPr marL="78719" marR="78719" marT="39360" marB="3936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78719" marR="78719" marT="39360" marB="393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78719" marR="78719" marT="39360" marB="393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21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0ABDFBF6-29F0-4104-B50F-3B7F698A91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25410"/>
              </p:ext>
            </p:extLst>
          </p:nvPr>
        </p:nvGraphicFramePr>
        <p:xfrm>
          <a:off x="1403607" y="1709057"/>
          <a:ext cx="9384789" cy="4332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2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5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09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F8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2205" marR="122205" marT="61103" marB="611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 선택</a:t>
                      </a:r>
                    </a:p>
                  </a:txBody>
                  <a:tcPr marL="122205" marR="122205" marT="61103" marB="611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122205" marR="122205" marT="61103" marB="611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한보은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2205" marR="122205" marT="61103" marB="611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2020-11-15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2205" marR="122205" marT="61103" marB="611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2205" marR="122205" marT="61103" marB="611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 선택 칸으로 지정한 재료에서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누르면 재료가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쉐이커에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담긴다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한 번당 하나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(0.5oz)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의 재료만 담긴다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2205" marR="122205" marT="61103" marB="6110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엔터키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2205" marR="122205" marT="61103" marB="6110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사용자가 선택한 재료</a:t>
                      </a:r>
                    </a:p>
                  </a:txBody>
                  <a:tcPr marL="122205" marR="122205" marT="61103" marB="6110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눌렀을 때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쉐이커에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담기는 재료가 재료 선택 칸의 재료와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같은지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한 번 눌렀을 때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쉐이커에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재료가 하나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(0.5oz)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담기는지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다른 키를 눌렀을 때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쉐이커에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재료가 담기지 않는지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2205" marR="122205" marT="61103" marB="6110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눌렀을 때 재료 선택 칸의 재료와 같은 재료가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쉐이커에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담기는지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한 번 눌렀을 때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쉐이커에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재료가 하나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(0.5oz)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만 담기는지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다른 키를 눌렀을 때 재료가 선택되지 않는지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2205" marR="122205" marT="61103" marB="6110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122205" marR="122205" marT="61103" marB="611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</a:t>
                      </a:r>
                    </a:p>
                  </a:txBody>
                  <a:tcPr marL="122205" marR="122205" marT="61103" marB="611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122205" marR="122205" marT="61103" marB="6110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F7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2205" marR="122205" marT="61103" marB="6110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297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40019358-8339-4EC0-A686-F38DB387F5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534834"/>
              </p:ext>
            </p:extLst>
          </p:nvPr>
        </p:nvGraphicFramePr>
        <p:xfrm>
          <a:off x="1286933" y="1709057"/>
          <a:ext cx="9618135" cy="4034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3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8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0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F9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시간점수표시</a:t>
                      </a:r>
                    </a:p>
                  </a:txBody>
                  <a:tcPr marL="117354" marR="117354" marT="58677" marB="586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비기능</a:t>
                      </a:r>
                    </a:p>
                  </a:txBody>
                  <a:tcPr marL="117354" marR="117354" marT="58677" marB="5867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이동현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2020-11-15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 플레이 중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게임화면의 상단에 현재 남은 시간과 점수를 보여준다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</a:txBody>
                  <a:tcPr marL="117354" marR="117354" marT="58677" marB="5867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 플레이시간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(int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t)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Void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게임이 실행 중일 때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남은 시간이 줄어드는 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점수를 받았을 때 점수가 실시간으로 올라가는지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아이템 사용으로 시간이 늘어났을 때 실시간으로 점수가 실시간으로 반영되는지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남은 시간이 잘 표시되는가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점수가 올바르게 표시되는가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117354" marR="117354" marT="58677" marB="586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117354" marR="117354" marT="58677" marB="586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117354" marR="117354" marT="58677" marB="5867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F5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7354" marR="117354" marT="58677" marB="5867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498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A73F2028-519F-4595-ADC9-2C18CEDF2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386013"/>
              </p:ext>
            </p:extLst>
          </p:nvPr>
        </p:nvGraphicFramePr>
        <p:xfrm>
          <a:off x="1286933" y="1709057"/>
          <a:ext cx="9618136" cy="4159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29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3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8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F10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0827" marR="110827" marT="55414" marB="554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 실행</a:t>
                      </a:r>
                    </a:p>
                  </a:txBody>
                  <a:tcPr marL="110827" marR="110827" marT="55414" marB="554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110827" marR="110827" marT="55414" marB="5541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한보은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0827" marR="110827" marT="55414" marB="554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2020-11-20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0827" marR="110827" marT="55414" marB="554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0827" marR="110827" marT="55414" marB="5541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소진된 재료에 재료 선택 칸을 두고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TAB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누르면 미니게임이 실행된다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재료가 꽉 차 있다면 미니게임은 실행되지 않는다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0827" marR="110827" marT="55414" marB="5541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TAB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0827" marR="110827" marT="55414" marB="5541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 실행 여부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</a:t>
                      </a:r>
                      <a:r>
                        <a:rPr lang="en-US" altLang="ko-KR" sz="140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minigameflag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0827" marR="110827" marT="55414" marB="5541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6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개 미만인 재료에 재료 선택 칸을 두고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TAB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눌렀을 때 미니게임이 실행되는지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재료가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개인 재료에 재료 선택 칸을 두고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TAB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눌렀을 때 미니게임이 실행되지 않는지 검사</a:t>
                      </a:r>
                    </a:p>
                  </a:txBody>
                  <a:tcPr marL="110827" marR="110827" marT="55414" marB="5541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소진된 재료에서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TAB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눌렀을 때 미니게임의 실행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소진되지 않은 재료에서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TAB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눌렀을 때 미니게임이 실행되지 않는지 여부</a:t>
                      </a:r>
                    </a:p>
                  </a:txBody>
                  <a:tcPr marL="110827" marR="110827" marT="55414" marB="5541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110827" marR="110827" marT="55414" marB="554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</a:t>
                      </a:r>
                    </a:p>
                  </a:txBody>
                  <a:tcPr marL="110827" marR="110827" marT="55414" marB="554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110827" marR="110827" marT="55414" marB="5541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F7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10827" marR="110827" marT="55414" marB="5541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956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028A0C8D-FF6F-40CF-B186-21364A449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525561"/>
              </p:ext>
            </p:extLst>
          </p:nvPr>
        </p:nvGraphicFramePr>
        <p:xfrm>
          <a:off x="1286933" y="1709057"/>
          <a:ext cx="9618136" cy="4784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8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8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8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F11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4436" marR="84436" marT="42218" marB="422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 플레이</a:t>
                      </a:r>
                    </a:p>
                  </a:txBody>
                  <a:tcPr marL="84436" marR="84436" marT="42218" marB="422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84436" marR="84436" marT="42218" marB="4221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한보은</a:t>
                      </a:r>
                    </a:p>
                  </a:txBody>
                  <a:tcPr marL="84436" marR="84436" marT="42218" marB="422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2020-11-20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4436" marR="84436" marT="42218" marB="422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4436" marR="84436" marT="42218" marB="4221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2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미니게임이 실행되는 순간 미니게임의 화살표 방향이 랜덤으로 정해진다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단계에 따라 화살표의 개수가 달라진다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플레이하는 동안 다른 키는 눌리지 않는다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화살표 방향에 맞게 방향키를 누르면 미니게임이 성공 처리되고 재료 선택 칸의 재료가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개로 꽉 채워진다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화살표 방향을 틀리면 초기화된다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4436" marR="84436" marT="42218" marB="4221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방향키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4436" marR="84436" marT="42218" marB="4221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 성공 여부</a:t>
                      </a:r>
                    </a:p>
                  </a:txBody>
                  <a:tcPr marL="84436" marR="84436" marT="42218" marB="4221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2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미니게임이 실행될 때마다 화살표의 방향이 바뀌는지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스테이지 별로 미니게임의 화살표의 개수가 바뀌는지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미니게임을 플레이하는 동안 다른 키들의 동작이 수행되지 않는지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미니게임에 성공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실패 시 동작 수행 검사</a:t>
                      </a:r>
                    </a:p>
                  </a:txBody>
                  <a:tcPr marL="84436" marR="84436" marT="42218" marB="4221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미니게임이 실행될 때마다 화살표 방향이 바뀌는지 여부</a:t>
                      </a:r>
                      <a:endParaRPr lang="en-US" altLang="ko-KR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Stage1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에서는 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4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개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stage2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에서는 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6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개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stage3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에서는 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개의 화살표가 출력되는지 여부</a:t>
                      </a:r>
                      <a:endParaRPr lang="en-US" altLang="ko-KR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미니게임을 플레이하는 동안 다른 키들의 동작이 수행되지 않는지 여부</a:t>
                      </a:r>
                      <a:endParaRPr lang="en-US" altLang="ko-KR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미니게임에 성공 시 재료 선택 칸의 재료가 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개가 되는지 여부 </a:t>
                      </a:r>
                      <a:endParaRPr lang="en-US" altLang="ko-KR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미니게임 실패 시 사용자의 입력이 초기화되는지 여부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4436" marR="84436" marT="42218" marB="4221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84436" marR="84436" marT="42218" marB="422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84436" marR="84436" marT="42218" marB="422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84436" marR="84436" marT="42218" marB="422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F7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4436" marR="84436" marT="42218" marB="4221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132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2E2C6C99-766F-4E12-AA76-810BF07D0D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5158007"/>
              </p:ext>
            </p:extLst>
          </p:nvPr>
        </p:nvGraphicFramePr>
        <p:xfrm>
          <a:off x="1286933" y="1709056"/>
          <a:ext cx="9618137" cy="39742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3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6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6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6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F12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전화벨 울리기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받기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</a:t>
                      </a: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이동현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2020-11-20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15 ~20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초의 간격을 두고 전화벨이 울린다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플레이화면 상단에 전화 알림을 띄운다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알림은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초 동안 유지되며 이후 사라진다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사용자가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Z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버튼을 누르면 전화 대화 창을 플레이화면에 띄운다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 시간 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(int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t)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Void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플레이 시간이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15 ~20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초가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지났을 때 전화벨이 울리는지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플레이 도중 전화가 왔을 때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Z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버튼을 눌렀을 때 전화를 받을 수 있는지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2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15 ~ 20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초 간격을 두고 전화벨이 울리는가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초 후 알림이 사라지는가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Z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버튼으로 전화를 받을 수 있는가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F13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99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2BCEA9DF-C82D-4AB7-B277-A6F0339404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226098"/>
              </p:ext>
            </p:extLst>
          </p:nvPr>
        </p:nvGraphicFramePr>
        <p:xfrm>
          <a:off x="1286933" y="1709057"/>
          <a:ext cx="9618136" cy="4082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4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9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27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F13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732" marR="97732" marT="48866" marB="488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전화 대화 창</a:t>
                      </a:r>
                    </a:p>
                  </a:txBody>
                  <a:tcPr marL="97732" marR="97732" marT="48866" marB="488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기능</a:t>
                      </a:r>
                    </a:p>
                  </a:txBody>
                  <a:tcPr marL="97732" marR="97732" marT="48866" marB="4886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이동현</a:t>
                      </a:r>
                    </a:p>
                  </a:txBody>
                  <a:tcPr marL="97732" marR="97732" marT="48866" marB="488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2020-11-20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732" marR="97732" marT="48866" marB="488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732" marR="97732" marT="48866" marB="4886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레벨에 맞는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랜덤한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발신자를 대화 창에 출력한다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레벨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 –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물류기사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레벨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 –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주방장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진상손님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레벨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 –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사장님 발신자가 등장한다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각 발신자는 각자의 조건이 있다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발신자는 조건을 만족하면 전화를 끊는다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발신자가 전화를 끊으면 대화 창을 지우고 플레이 화면을 다시 출력한다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732" marR="97732" marT="48866" marB="4886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현재 스테이지 레벨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(int level)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732" marR="97732" marT="48866" marB="4886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Void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732" marR="97732" marT="48866" marB="4886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전화를 받은 후 대화 창이 나오는지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조건을 만족할 때 발신자가 전화를 끊는지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732" marR="97732" marT="48866" marB="4886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95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레벨에 맞는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랜덤한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발신자가 등장하는가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각자의 발신자는 제기능을 하는가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대화 창이 사라진 후 매끄럽게 게임을 계속 진행할 수 있는가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</a:txBody>
                  <a:tcPr marL="97732" marR="97732" marT="48866" marB="4886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7732" marR="97732" marT="48866" marB="488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7732" marR="97732" marT="48866" marB="488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97732" marR="97732" marT="48866" marB="4886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F12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732" marR="97732" marT="48866" marB="4886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3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0854FA3-C0CB-404D-B5C0-C8330DC5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110" y="386729"/>
            <a:ext cx="521753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슈의 라면가게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4D0074-7EA7-4F00-A0E4-DC506698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243" y="386729"/>
            <a:ext cx="3886223" cy="2778648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2A52F02-A927-43D0-B2C0-E579039E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041" y="1937718"/>
            <a:ext cx="5490716" cy="388077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장점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조작법이 쉽고 간단하다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슈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IP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</a:t>
            </a:r>
            <a:r>
              <a: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활용하여 플레이어들에게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친숙함을 준다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엔딩이 하나 뿐이라 플레이어들의 지속적인 이용을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기대할 수 없다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게임 중간에 다시 시작할 수 없다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FA97E4-20C7-4285-AAFE-14704DD7E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242" y="3393743"/>
            <a:ext cx="3886223" cy="30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72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65A2FD9B-063C-474E-97AA-9D594B5E2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348841"/>
              </p:ext>
            </p:extLst>
          </p:nvPr>
        </p:nvGraphicFramePr>
        <p:xfrm>
          <a:off x="1476356" y="1709057"/>
          <a:ext cx="9239290" cy="4539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3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5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6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35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F14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 여러 명 등장</a:t>
                      </a: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92688" marR="92688" marT="46343" marB="4634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하린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2020-11-20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9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손님이 한 명도 없을 경우 바로 새로운 손님이 등장한다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마지막 손님이 오고 난 후 단계별 시간이 지나면 다음 손님이 등장한다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손님이 꽉 차 있을 경우 대기 손님 수가 증가한다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대기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손님이 존재하고 테이블이 비어 있을 경우 바로 손님이 등장한다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 수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마지막으로 온 손님의 시간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대기 손님 수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손님의 말풍선</a:t>
                      </a:r>
                    </a:p>
                  </a:txBody>
                  <a:tcPr marL="92688" marR="92688" marT="46343" marB="463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칵테일을 제조하지 않는 상태에서 손님이 등장하는지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칵테일을 제조해가며 손님이 등장하는지 검사</a:t>
                      </a:r>
                    </a:p>
                  </a:txBody>
                  <a:tcPr marL="92688" marR="92688" marT="46343" marB="463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9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손님이 한 명도 없을 경우 바로 새로운 손님이 등장하는지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마지막 손님이 오고 난 후 단계별 시간이 지나면 다음 손님이 등장하는지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손님이 꽉 차 있을 경우 대기 손님 수가 증가하는지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대기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손님이 존재하고 테이블이 비어 있을 경우 바로 손님이 등장하는지 여부</a:t>
                      </a:r>
                    </a:p>
                  </a:txBody>
                  <a:tcPr marL="92688" marR="92688" marT="46343" marB="463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F6 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65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65A2FD9B-063C-474E-97AA-9D594B5E2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609739"/>
              </p:ext>
            </p:extLst>
          </p:nvPr>
        </p:nvGraphicFramePr>
        <p:xfrm>
          <a:off x="1286933" y="1709058"/>
          <a:ext cx="9618135" cy="3970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6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9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56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5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F15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35888" marR="135888" marT="67943" marB="679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 퇴장</a:t>
                      </a:r>
                    </a:p>
                  </a:txBody>
                  <a:tcPr marL="135888" marR="135888" marT="67943" marB="679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135888" marR="135888" marT="67943" marB="6794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하린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35888" marR="135888" marT="67943" marB="679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2020-11-20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35888" marR="135888" marT="67943" marB="679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35888" marR="135888" marT="67943" marB="6794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완성된 칵테일 제출 시 손님의 말풍선이 완전히 지워져야 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35888" marR="135888" marT="67943" marB="679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칵테일의 제출 여부</a:t>
                      </a:r>
                    </a:p>
                  </a:txBody>
                  <a:tcPr marL="135888" marR="135888" marT="67943" marB="679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손님의 말풍선 지우기</a:t>
                      </a:r>
                    </a:p>
                  </a:txBody>
                  <a:tcPr marL="135888" marR="135888" marT="67943" marB="679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칵테일이 제출되었을 시 손님의 말풍선이 지워지는지 검사</a:t>
                      </a:r>
                    </a:p>
                  </a:txBody>
                  <a:tcPr marL="135888" marR="135888" marT="67943" marB="679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칵테일을 제출하지 않았을 경우 지워지지 않는지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칵테일을 제출했을 경우 제대로 지워지는지 여부</a:t>
                      </a:r>
                    </a:p>
                  </a:txBody>
                  <a:tcPr marL="135888" marR="135888" marT="67943" marB="679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135888" marR="135888" marT="67943" marB="679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</a:t>
                      </a:r>
                    </a:p>
                  </a:txBody>
                  <a:tcPr marL="135888" marR="135888" marT="67943" marB="679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135888" marR="135888" marT="67943" marB="679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35888" marR="135888" marT="67943" marB="6794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153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2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58D995AD-F75D-4CBE-A207-64586DB32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166110"/>
              </p:ext>
            </p:extLst>
          </p:nvPr>
        </p:nvGraphicFramePr>
        <p:xfrm>
          <a:off x="1286933" y="1709057"/>
          <a:ext cx="9618135" cy="43416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5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5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0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74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3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F16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8759" marR="88759" marT="44379" marB="4437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 가이드 동작</a:t>
                      </a:r>
                    </a:p>
                  </a:txBody>
                  <a:tcPr marL="88759" marR="88759" marT="44379" marB="4437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88759" marR="88759" marT="44379" marB="443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한보은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8759" marR="88759" marT="44379" marB="4437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2020-11-25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8759" marR="88759" marT="44379" marB="4437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8759" marR="88759" marT="44379" marB="4437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오른쪽 방향키를 누르면 다음 페이지로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왼쪽 방향키를 누르면 이전 페이지로 넘어간다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처음과 끝 페이지에서는 이전 페이지와 다음 페이지로 넘어갈 수 없다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끝 페이지에서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누르면 게임이 시작된다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8759" marR="88759" marT="44379" marB="4437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사용자가 입력한 키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8759" marR="88759" marT="44379" marB="4437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해당 게임 가이드 페이지</a:t>
                      </a:r>
                    </a:p>
                  </a:txBody>
                  <a:tcPr marL="88759" marR="88759" marT="44379" marB="4437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이전 혹은 다음 페이지로 넘어갈 때 이전 페이지의 내용이 깨끗이 지워지는지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오른쪽 방향키를 누르면 다음 페이지가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왼쪽 방향키를 누르면 이전 페이지가 출력되는지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처음과 끝 페이지에서 이전과 다음 페이지로 넘어가지 않는지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끝 페이지에서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눌렀을 때 게임이 시작되는지 검사</a:t>
                      </a:r>
                    </a:p>
                  </a:txBody>
                  <a:tcPr marL="88759" marR="88759" marT="44379" marB="4437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오른쪽 방향키 또는 왼쪽 방향키를 눌렀을 때 다음 또는 이전 페이지로 넘어가는지 여부</a:t>
                      </a:r>
                      <a:endParaRPr lang="en-US" altLang="ko-KR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처음과 끝 페이지에서 이전과 다음 페이지로 넘어가지 않는지 여부</a:t>
                      </a:r>
                      <a:endParaRPr lang="en-US" altLang="ko-KR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끝 페이지에서 엔터를 눌렀을 때 게임이 시작되는지 여부</a:t>
                      </a:r>
                      <a:endParaRPr lang="en-US" altLang="ko-KR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끝 페이지 이외의 페이지에서 엔터를 눌렀을 때 게임이 시작되지 않는지 여부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8759" marR="88759" marT="44379" marB="4437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88759" marR="88759" marT="44379" marB="4437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</a:t>
                      </a:r>
                    </a:p>
                  </a:txBody>
                  <a:tcPr marL="88759" marR="88759" marT="44379" marB="4437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88759" marR="88759" marT="44379" marB="4437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88759" marR="88759" marT="44379" marB="4437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654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88E91225-5933-42BE-A926-9556B0C536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5489359"/>
              </p:ext>
            </p:extLst>
          </p:nvPr>
        </p:nvGraphicFramePr>
        <p:xfrm>
          <a:off x="1286933" y="1709057"/>
          <a:ext cx="9618134" cy="39852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3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6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3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7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F17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 시작화면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비기능 </a:t>
                      </a: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7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이정은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2020-11-25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48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방구석 칵테일바 게임시작화면에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적혀있으며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시간이 지남에 따라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한글자씩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다른 색으로 바뀌어 더 눈에 뛰도록 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gamestart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버튼과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solution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버튼 두가지로 방향키로 이동하여 선택할 수 있으며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엔터를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통해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선택한것으로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넘어간다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없음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없음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3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시간이 지남에 따라 제목의 색이 변경되는지 검사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방향키를 통해 </a:t>
                      </a: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gamestart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또는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solution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을 선택할 수 있는지 검사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3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시간이 지남에 따라 제목의 색이 변경되는지 여부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방향키를 통해 </a:t>
                      </a: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gamestart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또는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solution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을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선택할때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선택 된 것의 색이 바뀌는지 여부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7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016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FE18A778-14B3-4D15-BBC7-5A91E4ABEE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620849"/>
              </p:ext>
            </p:extLst>
          </p:nvPr>
        </p:nvGraphicFramePr>
        <p:xfrm>
          <a:off x="1286933" y="1709057"/>
          <a:ext cx="9618134" cy="4242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9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55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5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6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F18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3040" marR="123040" marT="61520" marB="6152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Tip</a:t>
                      </a:r>
                    </a:p>
                  </a:txBody>
                  <a:tcPr marL="123040" marR="123040" marT="61520" marB="6152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123040" marR="123040" marT="61520" marB="615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이정은</a:t>
                      </a:r>
                    </a:p>
                  </a:txBody>
                  <a:tcPr marL="123040" marR="123040" marT="61520" marB="6152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2020-11-29</a:t>
                      </a:r>
                    </a:p>
                  </a:txBody>
                  <a:tcPr marL="123040" marR="123040" marT="61520" marB="6152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3040" marR="123040" marT="61520" marB="615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40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칵테일을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100%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의 완성도로 만들었을 시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50%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의 확률로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Tip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 나타난다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단계에는 없으며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단계에는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1000~3000,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단계에는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2000~5000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사이의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랜덤한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Tip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 주어진다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   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(Tip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단위는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원 단위이다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.)</a:t>
                      </a:r>
                    </a:p>
                  </a:txBody>
                  <a:tcPr marL="123040" marR="123040" marT="61520" marB="6152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4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칵테일 완성도 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100%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인지 유무</a:t>
                      </a:r>
                    </a:p>
                  </a:txBody>
                  <a:tcPr marL="123040" marR="123040" marT="61520" marB="6152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1. Tip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 나타난다면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Tip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값</a:t>
                      </a:r>
                    </a:p>
                  </a:txBody>
                  <a:tcPr marL="123040" marR="123040" marT="61520" marB="6152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Tip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발동 조건에 맞게 나타나는지 검사</a:t>
                      </a:r>
                    </a:p>
                  </a:txBody>
                  <a:tcPr marL="123040" marR="123040" marT="61520" marB="6152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Tip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발동 조건에 맞게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50%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의 확률로 나타나는지 여부</a:t>
                      </a:r>
                    </a:p>
                  </a:txBody>
                  <a:tcPr marL="123040" marR="123040" marT="61520" marB="6152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6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</a:t>
                      </a:r>
                    </a:p>
                  </a:txBody>
                  <a:tcPr marL="123040" marR="123040" marT="61520" marB="6152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123040" marR="123040" marT="61520" marB="6152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123040" marR="123040" marT="61520" marB="615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123040" marR="123040" marT="61520" marB="6152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599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7632F0C4-1762-4ACB-B115-217D8AE35E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681894"/>
              </p:ext>
            </p:extLst>
          </p:nvPr>
        </p:nvGraphicFramePr>
        <p:xfrm>
          <a:off x="1286933" y="1709057"/>
          <a:ext cx="9618136" cy="4304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3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7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7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4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F19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검사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비기능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이동현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2020-11-29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100%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로 레시피를 완료했을 때 콤보에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을 더한다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아니라면 콤보를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으로 만든다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콤보가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이상이 되었을 때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피버타임이다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피버타임이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15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초 지속되면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피버타임이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끝난다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피버타임이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끝나면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콤보를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으로 만든다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레시피 완성도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여부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(int </a:t>
                      </a:r>
                      <a:r>
                        <a:rPr lang="en-US" altLang="ko-KR" sz="140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isFeverTime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100%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로 레시피를 완료했을 때 콤보가 늘어나는지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100%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로 레시피를 완료하지 못했을 때 콤보가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 되는지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피버타임을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15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초 동안 지속하는지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피버타임이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끝난 후 콤보가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 되는지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레시피의 완성도에 따라 콤보가 알맞게 변하는가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피버타임이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15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초 동안 지속되는가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피버타임이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끝난후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콤보가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0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 되는가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F20</a:t>
                      </a:r>
                      <a:r>
                        <a:rPr lang="en-US" altLang="ko-KR" sz="1400" baseline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596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FCF40D3F-435A-4DC8-B4A5-2E784CB63A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6148419"/>
              </p:ext>
            </p:extLst>
          </p:nvPr>
        </p:nvGraphicFramePr>
        <p:xfrm>
          <a:off x="1286933" y="1709057"/>
          <a:ext cx="9618136" cy="4077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3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7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7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F20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</a:t>
                      </a: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이동현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2020-11-29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때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점수 채점 함수는 플레이어가 얻은 점수의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1.5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배를 반환한다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게임틀의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색을 빨간색으로 바꾼다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 (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디폴트는 회색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피버타임은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15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초동안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지속된다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여부</a:t>
                      </a: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게임틀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색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(int</a:t>
                      </a: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currentGameBoxColor</a:t>
                      </a:r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때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1.5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배의 점수를 얻는지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때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게임틀의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색이 바뀌는지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피버타임이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끝난 후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게임틀의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색이 디폴트로 돌아오는지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때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15.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배의 점수를 얻는가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피버타임일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때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게임틀의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색이 바뀌는가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피버타임이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끝난 후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게임틀의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색이 원래대로 돌아오는가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9478" marR="99478" marT="49739" marB="4973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99478" marR="99478" marT="49739" marB="4973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F19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9478" marR="99478" marT="49739" marB="4973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090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65A2FD9B-063C-474E-97AA-9D594B5E2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607573"/>
              </p:ext>
            </p:extLst>
          </p:nvPr>
        </p:nvGraphicFramePr>
        <p:xfrm>
          <a:off x="1286933" y="1709057"/>
          <a:ext cx="9618135" cy="393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2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7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84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F21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스테이지 오프닝</a:t>
                      </a: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98745" marR="98745" marT="49372" marB="4937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하린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2020-11-29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스테이지가 시작할 때 목표와 특징을 보여준다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ENTER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누르면 게임이 시작된다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레벨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스테이지 시작 화면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스테이지 시작 화면이 출력되는지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 입력을 제대로 받는지 검사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5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해당 레벨에 알맞은 스테이지 시작 화면이 출력되는지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ENTER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눌렀을 경우 게임 실행 화면으로 넘어가는지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ENTER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 외 다른 키를 눌렀을 경우 화면이 그대로 유지되는지 여부</a:t>
                      </a:r>
                    </a:p>
                  </a:txBody>
                  <a:tcPr marL="98745" marR="98745" marT="49372" marB="4937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</a:t>
                      </a: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8745" marR="98745" marT="49372" marB="493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98745" marR="98745" marT="49372" marB="4937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8745" marR="98745" marT="49372" marB="4937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961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65A2FD9B-063C-474E-97AA-9D594B5E2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586008"/>
              </p:ext>
            </p:extLst>
          </p:nvPr>
        </p:nvGraphicFramePr>
        <p:xfrm>
          <a:off x="1612616" y="1709057"/>
          <a:ext cx="8966769" cy="4669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3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1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F22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스테이지 엔딩</a:t>
                      </a: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기능 </a:t>
                      </a:r>
                    </a:p>
                  </a:txBody>
                  <a:tcPr marL="92688" marR="92688" marT="46343" marB="4634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  <a:endParaRPr lang="ko-KR" altLang="en-US" sz="1400" b="1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하린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2020-11-29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시간이 다 끝난 후 점수에 따라 성공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실패 엔딩을 보여준다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성공 시 다음 스테이지로 넘어간다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단계의 경우 대기 손님이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명 이상이 되면 게임이 오버된 후 실패 엔딩을 보여준다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레벨</a:t>
                      </a:r>
                      <a:endParaRPr lang="en-US" altLang="ko-KR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점수</a:t>
                      </a:r>
                      <a:endParaRPr lang="en-US" altLang="ko-KR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대기 손님 수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스테이지 엔딩 화면</a:t>
                      </a:r>
                    </a:p>
                  </a:txBody>
                  <a:tcPr marL="92688" marR="92688" marT="46343" marB="463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시간이 다 끝나면 엔딩으로 넘어가는지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 입력을 제대로 받는지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다음 화면으로 넘어가는지 검사</a:t>
                      </a:r>
                    </a:p>
                  </a:txBody>
                  <a:tcPr marL="92688" marR="92688" marT="46343" marB="463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9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해당 점수에 맞는 엔딩이 나타나는지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엔딩 스크립트가 끝난 후 키 입력을 받는지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ENTER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키를 눌렀을 경우 다음 화면으로 넘어가는 지 여부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ENTER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 외 다른 키를 눌렀을 경우 화면이 그대로 유지되는지 여부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단계의 경우 대기 손님이 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명 이상일 때 게임이 오버되고 실패 엔딩을 보여주는지 여부</a:t>
                      </a:r>
                    </a:p>
                  </a:txBody>
                  <a:tcPr marL="92688" marR="92688" marT="46343" marB="4634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92688" marR="92688" marT="46343" marB="463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2688" marR="92688" marT="46343" marB="4634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356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D75056-9D22-4175-B8C8-3238BF1C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요구사항 정의서</a:t>
            </a:r>
            <a:endParaRPr lang="ko-KR" alt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16C77E9C-C69F-46E4-B9E6-F4830E7735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902412"/>
              </p:ext>
            </p:extLst>
          </p:nvPr>
        </p:nvGraphicFramePr>
        <p:xfrm>
          <a:off x="1286933" y="1709057"/>
          <a:ext cx="9618135" cy="40803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9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8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82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2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 번호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F23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022" marR="97022" marT="48511" marB="485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요구사항이름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 틀</a:t>
                      </a:r>
                    </a:p>
                  </a:txBody>
                  <a:tcPr marL="97022" marR="97022" marT="48511" marB="485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요구사항유형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비기능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022" marR="97022" marT="48511" marB="485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작성자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이동현</a:t>
                      </a:r>
                    </a:p>
                  </a:txBody>
                  <a:tcPr marL="97022" marR="97022" marT="48511" marB="485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작성일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변경일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2020-12-07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022" marR="97022" marT="48511" marB="485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릴리즈</a:t>
                      </a:r>
                      <a:r>
                        <a:rPr lang="en-US" altLang="ko-KR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버전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Ver 0.1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022" marR="97022" marT="48511" marB="485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 화면을 화면상에 출력할 때 게임의 틀을 출력한다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기본 색은 회색이며 현재 주어진 색으로 틀을 칠한다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해당 색은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요구사항에서 정해진다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 </a:t>
                      </a: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시 빨간색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.</a:t>
                      </a:r>
                    </a:p>
                  </a:txBody>
                  <a:tcPr marL="97022" marR="97022" marT="48511" marB="4851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입력데이터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게임틀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색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(int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currentGameBoxColor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022" marR="97022" marT="48511" marB="4851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출력데이터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Void</a:t>
                      </a:r>
                      <a:endParaRPr lang="ko-KR" altLang="en-US" sz="140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022" marR="97022" marT="48511" marB="4851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1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 방법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피버타임에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진입했을 때 색이 빨간색으로 바뀌는지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피버타임에서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나왔을 때 색이 기본색으로 바뀌는지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 출력 시 문제없이 틀이 보이는지 검사</a:t>
                      </a:r>
                      <a:endParaRPr lang="en-US" altLang="ko-KR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022" marR="97022" marT="48511" marB="4851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1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평가 기준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게임틀의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색이 알맞은가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게임틀의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모양과 위치가 알맞은가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피버타임이</a:t>
                      </a:r>
                      <a:r>
                        <a:rPr lang="ko-KR" altLang="en-US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끝남과 동시에 색이 변하는가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?</a:t>
                      </a:r>
                    </a:p>
                  </a:txBody>
                  <a:tcPr marL="97022" marR="97022" marT="48511" marB="4851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우선순위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7022" marR="97022" marT="48511" marB="485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변경가능성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중</a:t>
                      </a:r>
                    </a:p>
                  </a:txBody>
                  <a:tcPr marL="97022" marR="97022" marT="48511" marB="485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관련요구사항</a:t>
                      </a:r>
                    </a:p>
                  </a:txBody>
                  <a:tcPr marL="97022" marR="97022" marT="48511" marB="485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F20</a:t>
                      </a:r>
                      <a:endParaRPr lang="ko-KR" altLang="en-US" sz="14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97022" marR="97022" marT="48511" marB="4851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6297492-C4F9-4CF3-8263-EE99F95A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469" y="629610"/>
            <a:ext cx="6172641" cy="741991"/>
          </a:xfrm>
        </p:spPr>
        <p:txBody>
          <a:bodyPr anchor="ctr">
            <a:normAutofit/>
          </a:bodyPr>
          <a:lstStyle/>
          <a:p>
            <a:pPr algn="just"/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워드타워</a:t>
            </a:r>
          </a:p>
        </p:txBody>
      </p:sp>
      <p:pic>
        <p:nvPicPr>
          <p:cNvPr id="9" name="그림 8" descr="컴퓨터, 모니터이(가) 표시된 사진&#10;&#10;자동 생성된 설명">
            <a:extLst>
              <a:ext uri="{FF2B5EF4-FFF2-40B4-BE49-F238E27FC236}">
                <a16:creationId xmlns:a16="http://schemas.microsoft.com/office/drawing/2014/main" id="{F8DBB3CC-92DC-41A1-913C-7839498E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1" r="-1" b="16074"/>
          <a:stretch/>
        </p:blipFill>
        <p:spPr>
          <a:xfrm>
            <a:off x="966533" y="3459791"/>
            <a:ext cx="1865925" cy="2601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090050-E932-49D0-91E8-61FDBF74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7" r="1" b="18681"/>
          <a:stretch/>
        </p:blipFill>
        <p:spPr>
          <a:xfrm>
            <a:off x="2936407" y="3459792"/>
            <a:ext cx="1873906" cy="26015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E0C011-DBCA-466D-AF8A-C2E992A127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0" r="2" b="23705"/>
          <a:stretch/>
        </p:blipFill>
        <p:spPr>
          <a:xfrm>
            <a:off x="2948603" y="629610"/>
            <a:ext cx="1861710" cy="2604222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5721C32-6DA9-4B1B-B695-BB0949324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468" y="1754154"/>
            <a:ext cx="6172643" cy="430721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장점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게임을 이해하기가 쉽다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한 판에 오래 걸리지 않아서 심심풀이용으로 좋다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진입장벽이 낮다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주제별로 스테이지가 나누어져 있어 재미있게 할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게임이 단순한만큼 빨리 질린다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게임을 끝까지 다하면 같은 걸 반복해야 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4434F25-46CC-4679-BB5E-27A6ACE29C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r="2" b="12944"/>
          <a:stretch/>
        </p:blipFill>
        <p:spPr>
          <a:xfrm>
            <a:off x="963895" y="629610"/>
            <a:ext cx="1868563" cy="26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42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3D238F-BA94-4B5D-A056-80BCFD76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모듈 설계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-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재료 선택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5B88E-17F2-46ED-B6E7-93BE37BF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0728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방향키를 이용해 재료 선택 칸을 이동할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원하는 재료로 변경되면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엔터를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눌러 재료를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쉐이커에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담을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엔터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당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0.5oz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가 담긴다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재료는 각각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0.5oz* 10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개씩 있으며 재료가 부족하다면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TAB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키를 눌러 미니게임을 성공한 뒤 채울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1262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3D238F-BA94-4B5D-A056-80BCFD76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변수 설계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-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재료 선택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5B88E-17F2-46ED-B6E7-93BE37BF4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55938"/>
            <a:ext cx="8596668" cy="5220069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ARROW_CNT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미니게임에 나오는 화살표의 개수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 1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2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6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3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8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개로 설정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arrow[4][5][5]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위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아래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오른쪽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왼쪽 화살표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INGREDIENT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구조체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재료의 이름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남은 개수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출력 색을 저장하는 구조체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INGREDIENTURSOR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구조체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재료 칸의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mode(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자리가 있는지 없는지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),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해당 자리의 재료 종류를 저장하는 구조체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INGREDIENT ingredient[16]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재료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16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개의 정보를 저장하는 구조체 배열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INGREDIENTCURSOR cursor[4][6]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재료 칸들의 정보를 저장하는 구조체 배열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arrownum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[8]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미니게임에서 랜덤으로 설정된 화살표 방향 순서를 저장하는 배열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userinput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[8]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미니게임에서 사용자가 입력한 화살표의 방향 순서를 저장하는 배열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pass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사용자가 미니게임을 성공했는지를 나타내는 변수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idx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미니게임에서 화살표가 몇 번째 화살푠지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index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나타내는 변수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minigameflag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 TAB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 눌려 미니게임이 실행되었는지 판단하는 변수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8025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913CD9-1E37-44E3-9955-289382AC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재료 선택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0BFA700D-9B6B-4FC7-900C-4F9D4ABD2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652401"/>
              </p:ext>
            </p:extLst>
          </p:nvPr>
        </p:nvGraphicFramePr>
        <p:xfrm>
          <a:off x="1485902" y="1655279"/>
          <a:ext cx="9524995" cy="3966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0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printIngredient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재료 선반 안에 재료들의 이름과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남아있는 개수를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initIngredient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재료들의 이름과 출력 색을 초기화한다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initIngredientCursor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칸 배열의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mode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재료의 종류를 초기화한다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printGlass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잔 종류들을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canMoveTo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재료 커서를 이동할 수 있는지를 미리 판단한다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 y, int x 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다음으로 이동할 커서의 위치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이동 가능하면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아니면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ingredientBox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재료 선택 칸을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printIngredient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재료 선반 안에 재료들의 이름과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남아있는 개수를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213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913CD9-1E37-44E3-9955-289382AC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재료 선택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7BDCF1F6-D3D6-468B-B2DD-6D8264274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432842"/>
              </p:ext>
            </p:extLst>
          </p:nvPr>
        </p:nvGraphicFramePr>
        <p:xfrm>
          <a:off x="1333502" y="1502879"/>
          <a:ext cx="9524995" cy="50206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0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deleteIngredientBox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재료 선택 칸을 지운다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printMinigameframe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미니게임 틀을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printArrow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화살표를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COORD pos(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화살표가 출력될 위치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), int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화살표 방향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playMinigame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단계별 화살표의 개수 초기화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랜덤으로 화살표 배열 초기화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pass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idx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으로 초기화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SettingBar_MINIGAME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사용자가 입력한 화살표가 미니게임의 화살표와 같다면 색을 바꿔주고 틀리면 초기화한다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성공 시 해당 재료의 개수를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개로 꽉 채워준다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key(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사용자가 입력한 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selectIngredient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사용자가 선택한 재료의 정보를 반환하고 개수를 하나 줄인다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 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재료가 남아있으면 재료의 종류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없으면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-1)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deleteIngredientBox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재료 선택 칸을 지운다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409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913CD9-1E37-44E3-9955-289382AC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모듈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가이드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526D3-B344-487A-878E-46E79F0F8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50" y="1930400"/>
            <a:ext cx="9172767" cy="4087811"/>
          </a:xfrm>
        </p:spPr>
        <p:txBody>
          <a:bodyPr>
            <a:normAutofit/>
          </a:bodyPr>
          <a:lstStyle/>
          <a:p>
            <a:pPr marL="228600" indent="-228600">
              <a:lnSpc>
                <a:spcPct val="250000"/>
              </a:lnSpc>
              <a:spcBef>
                <a:spcPts val="0"/>
              </a:spcBef>
              <a:defRPr/>
            </a:pPr>
            <a:r>
              <a:rPr lang="ko-KR" altLang="en-US" dirty="0">
                <a:latin typeface="KoPubWorld돋움체_Pro Light"/>
                <a:ea typeface="KoPubWorld돋움체_Pro Light"/>
                <a:cs typeface="KoPubWorld돋움체_Pro Light"/>
              </a:rPr>
              <a:t>방향키를 이용해 페이지를 넘길 수 있다</a:t>
            </a:r>
            <a:r>
              <a:rPr lang="en-US" altLang="ko-KR" dirty="0">
                <a:latin typeface="KoPubWorld돋움체_Pro Light"/>
                <a:ea typeface="KoPubWorld돋움체_Pro Light"/>
                <a:cs typeface="KoPubWorld돋움체_Pro Light"/>
              </a:rPr>
              <a:t>.</a:t>
            </a:r>
          </a:p>
          <a:p>
            <a:pPr marL="228600" indent="-228600">
              <a:lnSpc>
                <a:spcPct val="250000"/>
              </a:lnSpc>
              <a:spcBef>
                <a:spcPts val="0"/>
              </a:spcBef>
              <a:defRPr/>
            </a:pPr>
            <a:r>
              <a:rPr lang="ko-KR" altLang="en-US" dirty="0">
                <a:latin typeface="KoPubWorld돋움체_Pro Light"/>
                <a:ea typeface="KoPubWorld돋움체_Pro Light"/>
                <a:cs typeface="KoPubWorld돋움체_Pro Light"/>
              </a:rPr>
              <a:t>마지막 페이지에서 </a:t>
            </a:r>
            <a:r>
              <a:rPr lang="ko-KR" altLang="en-US" dirty="0" err="1">
                <a:latin typeface="KoPubWorld돋움체_Pro Light"/>
                <a:ea typeface="KoPubWorld돋움체_Pro Light"/>
                <a:cs typeface="KoPubWorld돋움체_Pro Light"/>
              </a:rPr>
              <a:t>엔터를</a:t>
            </a:r>
            <a:r>
              <a:rPr lang="ko-KR" altLang="en-US" dirty="0">
                <a:latin typeface="KoPubWorld돋움체_Pro Light"/>
                <a:ea typeface="KoPubWorld돋움체_Pro Light"/>
                <a:cs typeface="KoPubWorld돋움체_Pro Light"/>
              </a:rPr>
              <a:t> 누르면 게임을 시작할 수 있다</a:t>
            </a:r>
            <a:r>
              <a:rPr lang="en-US" altLang="ko-KR" dirty="0">
                <a:latin typeface="KoPubWorld돋움체_Pro Light"/>
                <a:ea typeface="KoPubWorld돋움체_Pro Light"/>
                <a:cs typeface="KoPubWorld돋움체_Pro Light"/>
              </a:rPr>
              <a:t>.</a:t>
            </a:r>
          </a:p>
          <a:p>
            <a:pPr marL="228600" indent="-228600">
              <a:lnSpc>
                <a:spcPct val="250000"/>
              </a:lnSpc>
              <a:spcBef>
                <a:spcPts val="0"/>
              </a:spcBef>
              <a:defRPr/>
            </a:pPr>
            <a:r>
              <a:rPr lang="ko-KR" altLang="en-US" dirty="0">
                <a:latin typeface="KoPubWorld돋움체_Pro Light"/>
                <a:ea typeface="KoPubWorld돋움체_Pro Light"/>
                <a:cs typeface="KoPubWorld돋움체_Pro Light"/>
              </a:rPr>
              <a:t>게임이 시작하면 게임화면의 오른쪽에 키 매뉴얼을 띄운다</a:t>
            </a:r>
            <a:r>
              <a:rPr lang="en-US" altLang="ko-KR" dirty="0">
                <a:latin typeface="KoPubWorld돋움체_Pro Light"/>
                <a:ea typeface="KoPubWorld돋움체_Pro Light"/>
                <a:cs typeface="KoPubWorld돋움체_Pro Ligh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3289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913CD9-1E37-44E3-9955-289382AC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변수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가이드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526D3-B344-487A-878E-46E79F0F8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0"/>
              </a:spcBef>
              <a:defRPr/>
            </a:pPr>
            <a:r>
              <a:rPr lang="ko-KR" altLang="en-US" dirty="0">
                <a:latin typeface="KoPubWorld돋움체_Pro Light"/>
                <a:ea typeface="KoPubWorld돋움체_Pro Light"/>
                <a:cs typeface="KoPubWorld돋움체_Pro Light"/>
              </a:rPr>
              <a:t>없음</a:t>
            </a:r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9881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6A0BD6-D7E3-4B1A-B01A-D48ED0E0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가이드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C866864C-F530-4055-91BE-3DC47D185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05822"/>
              </p:ext>
            </p:extLst>
          </p:nvPr>
        </p:nvGraphicFramePr>
        <p:xfrm>
          <a:off x="1333502" y="1925320"/>
          <a:ext cx="8925779" cy="420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user_guide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사용자가 입력하는 방향키에 따라 페이지를 넘긴다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Printpage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페이지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idx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 따라 해당 페이지를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idx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페이지 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printPageDirection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페이지별로 아래의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next page, previous page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등의 지시 표시를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idx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페이지 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page1()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가이드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페이지의 내용을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page2()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가이드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페이지의 내용을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page3()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가이드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페이지의 내용을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page4()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가이드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페이지의 내용을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073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C05D1D-C483-48B1-AA6C-42C95A8A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가이드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9B207FF1-C86C-4D55-81B8-8B1A9790B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462892"/>
              </p:ext>
            </p:extLst>
          </p:nvPr>
        </p:nvGraphicFramePr>
        <p:xfrm>
          <a:off x="1333502" y="1925320"/>
          <a:ext cx="8925779" cy="39538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page5()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가이드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페이지의 내용을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printCocktailEx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페이지에서 칵테일 주문 예시를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 x, int y(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출력할 위치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printShakerEx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페이지에서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쉐이커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예시를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 x, int y(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출력할 위치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printKeyManual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게임창의 오른쪽에 사용할 키들을 정리한 매뉴얼을 출력한다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825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모듈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칵테일 제조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636343"/>
            <a:ext cx="8596668" cy="461205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1, 2, 3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숫자 키를 통해 제조할 테이블을 선택할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원하는 재료를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선택시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엔터를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통해 재료를 담을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재료를 잘못 담았을 경우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키를 이용해 잔을 비울 수 있다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space bar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통해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쉐이킹을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하여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쉐이킹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게이지를 올릴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제출 된 잔의 레시피를 비교하여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가격을 측정할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3163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변수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칵테일 제조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660124"/>
            <a:ext cx="8596668" cy="474955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defRPr/>
            </a:pP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char* </a:t>
            </a:r>
            <a:r>
              <a:rPr lang="en-US" altLang="en-US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ingredientnum</a:t>
            </a: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[16]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칵테일 잔에 담기는 재료들 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(ex.</a:t>
            </a:r>
            <a:r>
              <a:rPr lang="ko-KR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"데■■■데"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recipeIngredient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[10][10] :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칵테일별로 레시피들 설정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char </a:t>
            </a:r>
            <a:r>
              <a:rPr lang="en-US" altLang="en-US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recipeGlass</a:t>
            </a: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[10]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칵테일 별로 잔 설정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en-US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recipePrice</a:t>
            </a: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[10]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칵테일 별로 기본 가격 설정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MAKINGBAR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구조체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개의 테이블로 필요한 변수들 저장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손님 유무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테이블 번호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잔 출력 위치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자리 선택 유무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잔 속 재료 정보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쉐이킹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유무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쉐이킹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횟수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잔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</a:p>
          <a:p>
            <a:pPr>
              <a:spcBef>
                <a:spcPts val="1800"/>
              </a:spcBef>
              <a:defRPr/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MAKINGBAR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makingBar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[3]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세개의 테이블로 전역변수로 설정 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cockTail_level1[4]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:1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단계에 나오는 칵테일 저장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cockTail_level2[5]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단계에 나오는 칵테일 저장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cockTail_level3[6]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3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단계에 나오는 칵테일 저장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en-US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bar_number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현재 제조중인 테이블 넘버 저장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834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D749470-98DF-429A-A2B0-231D16D3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313" y="814218"/>
            <a:ext cx="5964691" cy="789509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지렁이 키우기 게임</a:t>
            </a:r>
          </a:p>
        </p:txBody>
      </p:sp>
      <p:pic>
        <p:nvPicPr>
          <p:cNvPr id="9" name="그림 8" descr="케이크, 옅은, 테이블이(가) 표시된 사진&#10;&#10;자동 생성된 설명">
            <a:extLst>
              <a:ext uri="{FF2B5EF4-FFF2-40B4-BE49-F238E27FC236}">
                <a16:creationId xmlns:a16="http://schemas.microsoft.com/office/drawing/2014/main" id="{C0F52981-4661-4F4C-9BF1-CFBD44F1F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8" y="3759371"/>
            <a:ext cx="4098174" cy="240767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25DBC2D-69D2-47C1-8445-C50670800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94" y="1864742"/>
            <a:ext cx="5971310" cy="430230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장점 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	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성장할수록 실시간으로 몸의 크기가 커져가는 모습을 볼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 있어서 성취감을 느낄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조작법이 간단하여 시작하고 바로 게임을 즐길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자신의 등수가 나와 경쟁의식으로 더 재미를 준다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날 마다 들어오는 유저들이 달라 게임의 난이도가 일정치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않다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캐릭터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지렁이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종류가 다양하지 않다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90000"/>
              </a:lnSpc>
            </a:pPr>
            <a:endParaRPr lang="ko-KR" altLang="en-US" sz="1400" dirty="0"/>
          </a:p>
        </p:txBody>
      </p:sp>
      <p:pic>
        <p:nvPicPr>
          <p:cNvPr id="13" name="그림 12" descr="실내, 앉아있는, 다채로운, 와이어이(가) 표시된 사진&#10;&#10;자동 생성된 설명">
            <a:extLst>
              <a:ext uri="{FF2B5EF4-FFF2-40B4-BE49-F238E27FC236}">
                <a16:creationId xmlns:a16="http://schemas.microsoft.com/office/drawing/2014/main" id="{1E84F7F2-6004-4427-B94D-B62BBC253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8" y="814218"/>
            <a:ext cx="4098174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18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칵테일 제조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95FEB640-3E1E-4176-B4A2-89AFF8BD8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874838"/>
              </p:ext>
            </p:extLst>
          </p:nvPr>
        </p:nvGraphicFramePr>
        <p:xfrm>
          <a:off x="1333502" y="1925320"/>
          <a:ext cx="8925779" cy="44065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FirstSetBar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테이블의 잔 출력위치 지정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테이블 구조체 자료 초기화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SetCocktailBar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칵테일 잔 틀을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DrawCockTail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잔 속 들어있는 재료들 출력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잔 선택 상태 출력</a:t>
                      </a:r>
                      <a:endParaRPr lang="en-US" altLang="ko-KR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MAKINGBAR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Redrawsetting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잔 속 재료들 지우기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shaking gage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지우기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잔 선택상태와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shaking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상태 지우기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int bar_num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DrawShakingGageBar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shaking gage bar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출력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shaking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상태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MAKINGBAR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OfferCockTail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칵테일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제공시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score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 가격 받은 가격 추가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제공한 테이블 초기화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int bar_num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PrintOfferedCockTail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칵테일 제출시 제출된 잔과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측정된 가격 출력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(+Tip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출력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bar_num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939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칵테일 제조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72A25C15-C09B-4AC4-827F-FB6A554A8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10486"/>
              </p:ext>
            </p:extLst>
          </p:nvPr>
        </p:nvGraphicFramePr>
        <p:xfrm>
          <a:off x="1333502" y="1925320"/>
          <a:ext cx="8925779" cy="41541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CleanTable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잔 제출시 출력된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잔모양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가격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tip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지우기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int bar_num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RedrawOfferdBar()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잔 제출 후 제출된 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지운뒤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제조하는 잔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int bar_num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SettingBar()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입력되는 키에 따라 함수들 수행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int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 RecipeCheck()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원래의 레시피와 완성된 칵테일 레시피를 비교하여 가격을 측정하여 반환한다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MAKINGBAR_Tablenum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338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모듈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시작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방향키를 이용해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gamestart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와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solution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중 선택할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gamestart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enter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이용해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선택시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game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 시작된다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solution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을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enter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이용해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선택시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게임 방법을 볼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533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변수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시작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defRPr/>
            </a:pP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char Name[20]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플레이어 이름</a:t>
            </a:r>
          </a:p>
          <a:p>
            <a:pPr>
              <a:spcBef>
                <a:spcPts val="1800"/>
              </a:spcBef>
              <a:defRPr/>
            </a:pP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GAMESTART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구조체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게임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start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출력할 위치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선택 유무 저장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1800"/>
              </a:spcBef>
              <a:defRPr/>
            </a:pPr>
            <a:r>
              <a:rPr lang="en-US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GAMESTART gamest[2]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gamestart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solution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버튼 두개</a:t>
            </a:r>
          </a:p>
          <a:p>
            <a:pPr>
              <a:defRPr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5492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시작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6C31629C-B140-474D-BB7C-B028F8349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048880"/>
              </p:ext>
            </p:extLst>
          </p:nvPr>
        </p:nvGraphicFramePr>
        <p:xfrm>
          <a:off x="1333502" y="1925320"/>
          <a:ext cx="8925779" cy="39538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printbartender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게임 시작 제목 방구석 칵테일 바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int color_change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printword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시작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게임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솔루선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버튼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printbox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출력되는 박스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GAMESTART gamest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erasebox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선택되지 않은 버튼의 박스는 지우기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GAMESTART gamest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chooseStart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방향키를 통해 게임시작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솔루션 버튼 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int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gamestartset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게임 버튼 선택 초기화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PrintYourNameFrame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 이름 물어보는 박스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368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시작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AE42843-8288-4EB2-BCE2-BBF3B8D15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74558"/>
              </p:ext>
            </p:extLst>
          </p:nvPr>
        </p:nvGraphicFramePr>
        <p:xfrm>
          <a:off x="1333502" y="1925320"/>
          <a:ext cx="8925779" cy="3914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YourName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 질문하는 말 출력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YourNameQuestion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YourName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() 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PrintYourNameFrame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실행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014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모듈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전화 아이템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15~20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초에 한번씩 전화벨이 울린다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5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초 안에 전화를 받지 않으면 전화 알림이 사라진다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Z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버튼을 눌러 전화를 받으면 발신자와의 대화 창이 나온다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레벨별로 발신자가 정해져 있으며 그 중 랜덤으로 발신자가 나온다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발신자의 조건을 만족시키면 발신자가 전화를 끊는다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defRPr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8017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변수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전화 아이템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recievedCalls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–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지금까지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걸려온 전화의 개수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currentCall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–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전화가 울리고 있는지 여부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(0 or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callStart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–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전화가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처음 울리기 시작했을 때의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값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calling –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현재 발신자 정보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(-1 ~ 4)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qNum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–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진상손님 전화에서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현재 손님이 하는 질문의 번호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waiting –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보수공사 전화에서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플레이어가 지금까지 기다린 시간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bossTable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–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사장님 아이템에서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사장님이 맡은 테이블의 번호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bossStart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–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사장님이 처음 테이블을 맡았을 때의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값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defRPr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7317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전화 아이템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04143497-5BC9-4D76-B71B-4652FBDB8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768620"/>
              </p:ext>
            </p:extLst>
          </p:nvPr>
        </p:nvGraphicFramePr>
        <p:xfrm>
          <a:off x="1333502" y="1925320"/>
          <a:ext cx="8925779" cy="39538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TelePhone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15 ~ 20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초에 한번 전화벨을 울린다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int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t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IncomingCall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전화의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발신자를 레벨에 맞게 정한다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BossCall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사장님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전화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대화창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출력한다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사장님이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맡을 테이블을 정한다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ChefCall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주방장 전화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대화창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출력하고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남은 시간을 늘려준다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LogisticsCall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물류기사 전화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대화창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출력하고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모든 재료를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개로 채워준다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JinsangCall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진상손님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전화 대화창을 출력한다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RepairCall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보수공사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전화 대화창을 출력한다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2523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전화 아이템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ECE0F609-95B3-4F40-A2A8-F0A6FC724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93324"/>
              </p:ext>
            </p:extLst>
          </p:nvPr>
        </p:nvGraphicFramePr>
        <p:xfrm>
          <a:off x="1333502" y="1925320"/>
          <a:ext cx="8925779" cy="44370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RecieveCall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(int Key)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proccessKeyInput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내에서 전화 받기 버튼을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입력받는다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int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PrintMiniGameFrame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전화 대화창의 틀 출력한다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PrintQuestion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(Char*</a:t>
                      </a:r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q,intqNum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인수로 받은 질문 문자열을 출력한다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보기는 문제 인덱스로 출력한다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char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*q, int </a:t>
                      </a:r>
                      <a:r>
                        <a:rPr lang="en-US" altLang="ko-KR" sz="1400" dirty="0" err="1">
                          <a:latin typeface="+mn-lt"/>
                          <a:ea typeface="+mn-ea"/>
                        </a:rPr>
                        <a:t>qNum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ProccessKeyInput_ItemCall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플레이어가 전화 대화창에 있는 동안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전화 대화창에 맞는 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ProccessKeyInput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함수를 호출한다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int calling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ProcessKeyInput_JinsangMiniGame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진상손님에서 키입력을 받는다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ProcessKeyInput_RepairCall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보수공사에서 남은 시간을 실시간으로 알려준다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ProccessKeyInput_ChefCall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주방장에서 시간에 따라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t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값을 바꿔준다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53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B0419F-9EFA-42FF-A7BF-3442E536D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360" y="692347"/>
            <a:ext cx="5597683" cy="735337"/>
          </a:xfrm>
        </p:spPr>
        <p:txBody>
          <a:bodyPr anchor="ctr">
            <a:normAutofit/>
          </a:bodyPr>
          <a:lstStyle/>
          <a:p>
            <a:r>
              <a:rPr lang="ko-KR" altLang="en-US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어몽어스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2DAC1C-0BE8-40CA-91EB-40200365E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77" y="680356"/>
            <a:ext cx="4916472" cy="244242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37F38C-E9CF-4839-99DD-9775F05A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5360" y="1749663"/>
            <a:ext cx="5597683" cy="4403324"/>
          </a:xfrm>
        </p:spPr>
        <p:txBody>
          <a:bodyPr>
            <a:normAutofit/>
          </a:bodyPr>
          <a:lstStyle/>
          <a:p>
            <a:pPr marL="0">
              <a:spcBef>
                <a:spcPts val="1200"/>
              </a:spcBef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장</a:t>
            </a:r>
            <a:r>
              <a:rPr lang="ko-KR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점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사람들이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즐겨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하는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마피아게임을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귀여운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모습으로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	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나타냄으로써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저연령의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유저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들도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친근하게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즐길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	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있도록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하였다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기존의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마피아게임에는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없는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작은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미니게임들을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통해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	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쏠쏠한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재미도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느낄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>
              <a:spcBef>
                <a:spcPts val="1200"/>
              </a:spcBef>
              <a:buNone/>
            </a:pPr>
            <a:endParaRPr lang="ko-KR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>
              <a:spcBef>
                <a:spcPts val="1200"/>
              </a:spcBef>
            </a:pPr>
            <a:r>
              <a:rPr lang="ko-KR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기존의 마피아게임처럼 역할이 다양하지 않다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    	(ex.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경찰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의사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등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무단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탈주에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대한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패널티가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없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어서 탈주 문제가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     	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해결되지 않는다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90000"/>
              </a:lnSpc>
            </a:pPr>
            <a:endParaRPr lang="ko-KR" altLang="en-US" sz="1500" dirty="0"/>
          </a:p>
        </p:txBody>
      </p:sp>
      <p:pic>
        <p:nvPicPr>
          <p:cNvPr id="13" name="그림 12" descr="컴퓨터, 걸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FF880C89-0D27-4266-8A11-18CB071D6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2" y="3230100"/>
            <a:ext cx="4911772" cy="29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0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전화 아이템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B9ADBC93-7369-4FD4-AE83-AC34710E4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70855"/>
              </p:ext>
            </p:extLst>
          </p:nvPr>
        </p:nvGraphicFramePr>
        <p:xfrm>
          <a:off x="1333502" y="1925320"/>
          <a:ext cx="8925779" cy="43021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ProccessKeyInput_LogisticsCall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물류기사 대화창의 내용을 출력하고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1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초를 기다린다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ProcessKeyInput_BossCall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SettingBarOnBoss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호출한다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사장님 찬스의 남은 시간을 계산한다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사장님 테이블의 칵테일을 제조한다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PrintBossFace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사장님이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맡은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테이블에 표시를 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EraseBossFace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사장님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표시를 지운다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SettingBarOnBoss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(int key)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사장님이 하나의 테이블을 맡는 동안 플레이어의 키입력을 받는다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int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key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Init_ItemCall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전화 아이템에 쓰이는 변수를 초기화한다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void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499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모듈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피버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타임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사용자가 연속으로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100%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완성도를 달성하면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콤보가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씩 쌓인다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콤보가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3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 되면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피버타임이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활성화된다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피버타임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동안 플레이어가 얻는 점수는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1.5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배가 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피버타임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동안 게임 틀의 색이 빨간색이 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피버타임은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15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초간 지속된다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341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변수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피버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타임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combo –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현재 콤보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isFeverTime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– </a:t>
            </a:r>
            <a:r>
              <a:rPr lang="ko-KR" altLang="en-US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피버타임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점수 적용 여부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(0 or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1)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feverStartTime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- </a:t>
            </a:r>
            <a:r>
              <a:rPr lang="ko-KR" altLang="en-US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피버타임이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시작했을 때의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값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feverTimeNow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- </a:t>
            </a:r>
            <a:r>
              <a:rPr lang="ko-KR" altLang="en-US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피버타임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여부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(0 or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1)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isChecked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– 1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초 내에 호출되었는지 여부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(0 or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1)</a:t>
            </a:r>
          </a:p>
          <a:p>
            <a:pPr>
              <a:spcBef>
                <a:spcPts val="1800"/>
              </a:spcBef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checkedTime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– </a:t>
            </a: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isChecked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가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 되었을 때의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값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defRPr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34897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피버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타임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20BAED01-CF4C-4CC0-BC28-63C370C4C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943532"/>
              </p:ext>
            </p:extLst>
          </p:nvPr>
        </p:nvGraphicFramePr>
        <p:xfrm>
          <a:off x="1333502" y="1925320"/>
          <a:ext cx="8925779" cy="42326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CheckComboAndFeverTime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realPay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int pay)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콤보를 카운트하고 </a:t>
                      </a:r>
                      <a:r>
                        <a:rPr lang="en-US" altLang="ko-KR" sz="1400" dirty="0"/>
                        <a:t>3 </a:t>
                      </a:r>
                      <a:r>
                        <a:rPr lang="ko-KR" altLang="en-US" sz="1400" dirty="0"/>
                        <a:t>이상이 되면 </a:t>
                      </a:r>
                      <a:r>
                        <a:rPr lang="ko-KR" altLang="en-US" sz="1400" dirty="0" err="1"/>
                        <a:t>피버타임으로</a:t>
                      </a:r>
                      <a:r>
                        <a:rPr lang="ko-KR" altLang="en-US" sz="1400" dirty="0"/>
                        <a:t> 설정한다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틀의 색을 바꾼다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realPay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플레이어가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받은 점수</a:t>
                      </a:r>
                      <a:r>
                        <a:rPr lang="en-US" altLang="ko-KR" sz="1400" dirty="0"/>
                        <a:t>), int pay(</a:t>
                      </a:r>
                      <a:r>
                        <a:rPr lang="ko-KR" altLang="en-US" sz="1400" dirty="0"/>
                        <a:t>제 값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FeverTimeEffect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피버타임이</a:t>
                      </a:r>
                      <a:r>
                        <a:rPr lang="ko-KR" altLang="en-US" sz="1400" dirty="0"/>
                        <a:t> 끝났는지 체크한다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Init_FeverTime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피버타임에</a:t>
                      </a:r>
                      <a:r>
                        <a:rPr lang="ko-KR" altLang="en-US" sz="1400" dirty="0"/>
                        <a:t> 쓰이는 변수를 초기화한다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4017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모듈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ko-KR" altLang="en-US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점수판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전역변수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가 움직임에 따라 남은 시간을 나타내는 바가 줄어든다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플레이어가 점수를 따면 점수판에 반영된다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5170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변수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ko-KR" altLang="en-US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점수판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Int</a:t>
            </a:r>
            <a:r>
              <a: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 : </a:t>
            </a:r>
            <a:r>
              <a: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게임 실행 시간</a:t>
            </a:r>
            <a:endParaRPr lang="en-US" altLang="ko-KR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45182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시간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ko-KR" altLang="en-US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점수판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2C8CA4B5-ECFE-4412-AAF3-BB311E676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2034"/>
              </p:ext>
            </p:extLst>
          </p:nvPr>
        </p:nvGraphicFramePr>
        <p:xfrm>
          <a:off x="1333502" y="1925320"/>
          <a:ext cx="8925779" cy="41281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0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5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9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DrawTimeAndScore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(int t)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남은 시간을 계산해서 바 모양으로 출력한다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현재 플레이어의 점수를 출력한다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339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모듈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손님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63702"/>
            <a:ext cx="8596668" cy="48989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손님 정보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칵테일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종류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(+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레시피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가격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테이블 번호를 세팅해준다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손님이 한 명도 없을 경우 바로 새로운 손님이 등장한다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마지막 손님이 오고 난 후 단계별 시간이 지나면 다음 손님이 등장한다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손님이 꽉 차 있을 경우 대기 손님 수가 증가한다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대기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손님이 존재하고 테이블이 비어 있을 경우 바로 손님이 등장한다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손님의 말풍선은 주문한 칵테일에 따라 다르게 출력된다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칵테일의 완성도에 따라 돈을 지불한다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3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단계에서 완성도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100%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 제출 시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50%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확률로 팁을 제공한다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단계에서 대기 손님이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5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명 이상일 경우 게임이 오버된다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defRPr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19964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변수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손님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defRPr/>
            </a:pP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guest.num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테이블 번호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1800"/>
              </a:spcBef>
              <a:defRPr/>
            </a:pP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guest.cocktail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칵테일 종류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1800"/>
              </a:spcBef>
              <a:defRPr/>
            </a:pP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guest.flag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손님이 있는지 체크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1800"/>
              </a:spcBef>
              <a:defRPr/>
            </a:pP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guest.clear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팁을 주는지 체크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1800"/>
              </a:spcBef>
              <a:defRPr/>
            </a:pP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guestNum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테이블에 존재하는 손님의 수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1800"/>
              </a:spcBef>
              <a:defRPr/>
            </a:pP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lastGuestTime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마지막 손님이 온 시간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1800"/>
              </a:spcBef>
              <a:defRPr/>
            </a:pPr>
            <a:r>
              <a:rPr lang="en-US" altLang="ko-KR" sz="14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waitingGuest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대기 손님 수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54857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손님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69319A6-F5DD-437D-9EC7-D21520016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012350"/>
              </p:ext>
            </p:extLst>
          </p:nvPr>
        </p:nvGraphicFramePr>
        <p:xfrm>
          <a:off x="1333502" y="1524000"/>
          <a:ext cx="8925779" cy="493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0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initGuest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구조체 </a:t>
                      </a:r>
                      <a:r>
                        <a:rPr lang="en-US" altLang="ko-KR" sz="1400" dirty="0"/>
                        <a:t>guest</a:t>
                      </a:r>
                      <a:r>
                        <a:rPr lang="ko-KR" altLang="en-US" sz="1400" dirty="0"/>
                        <a:t>의 멤버 변수를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초기화한다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welcomeGuest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손님의 정보를 세팅한다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손님이 등장해야 하는 알맞은 시간에 </a:t>
                      </a:r>
                      <a:r>
                        <a:rPr lang="en-US" altLang="ko-KR" sz="1400" dirty="0" err="1"/>
                        <a:t>printGuestBoard</a:t>
                      </a:r>
                      <a:r>
                        <a:rPr lang="ko-KR" altLang="en-US" sz="1400" dirty="0"/>
                        <a:t>를 호출하거나 </a:t>
                      </a:r>
                      <a:r>
                        <a:rPr lang="en-US" altLang="ko-KR" sz="1400" dirty="0" err="1"/>
                        <a:t>waitingGuest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대기 손님 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를 증가시킨다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printGuestBoard</a:t>
                      </a:r>
                      <a:r>
                        <a:rPr lang="en-US" altLang="ko-KR" sz="1600" dirty="0"/>
                        <a:t>(GUEST 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말풍선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칵테일 레시피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종류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가격을 출력한다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GUEST g (</a:t>
                      </a:r>
                      <a:r>
                        <a:rPr lang="ko-KR" altLang="en-US" sz="1400" dirty="0"/>
                        <a:t>손님 구조체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printSpeechBubble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(int x, int y)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말풍선 모양을 출력한다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int x, int y (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좌표</a:t>
                      </a:r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600" dirty="0">
                          <a:latin typeface="+mn-lt"/>
                          <a:ea typeface="+mn-ea"/>
                        </a:rPr>
                        <a:t>printRecipe(int cocktail, int x, int y)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주문한 칵테일의 레시피를 출력한다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400" dirty="0">
                          <a:latin typeface="+mn-lt"/>
                          <a:ea typeface="+mn-ea"/>
                        </a:rPr>
                        <a:t>int cocktail(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칵테일 종류</a:t>
                      </a:r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)</a:t>
                      </a:r>
                      <a:r>
                        <a:rPr lang="fr-FR" altLang="ko-KR" sz="1400" dirty="0">
                          <a:latin typeface="+mn-lt"/>
                          <a:ea typeface="+mn-ea"/>
                        </a:rPr>
                        <a:t>, int x, int y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600" dirty="0">
                          <a:latin typeface="+mn-lt"/>
                          <a:ea typeface="+mn-ea"/>
                        </a:rPr>
                        <a:t>printOrder(int cocktail, int x, int y)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주문한 칵테일의 종류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와 가격을 출력한다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400" dirty="0">
                          <a:latin typeface="+mn-lt"/>
                          <a:ea typeface="+mn-ea"/>
                        </a:rPr>
                        <a:t>int cocktail, int x, int y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removeGuestBoard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(GUEST g)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칵테일 제조 완료 후 말풍선 지운다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GUEST g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86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FAC215-01C1-4BF8-93DD-DB575C51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940" y="907999"/>
            <a:ext cx="5190219" cy="991822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브롤스타즈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036E1-E4CE-4B41-A615-D5C78FA2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940" y="1899821"/>
            <a:ext cx="5989326" cy="4193069"/>
          </a:xfrm>
        </p:spPr>
        <p:txBody>
          <a:bodyPr>
            <a:normAutofit/>
          </a:bodyPr>
          <a:lstStyle/>
          <a:p>
            <a:pPr marL="0">
              <a:spcBef>
                <a:spcPts val="600"/>
              </a:spcBef>
            </a:pPr>
            <a:r>
              <a:rPr lang="ko-KR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장점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다양한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캐릭터들과로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다양한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맵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다양한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모드들을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        	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플레이할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게임을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많이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즐기고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더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해낼수록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그에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대한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보상이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  	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확실하게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주어진다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-&gt;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계정의 성장을 통해 성취감을 느낄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ko-KR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>
              <a:spcBef>
                <a:spcPts val="600"/>
              </a:spcBef>
            </a:pPr>
            <a:r>
              <a:rPr lang="ko-KR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특색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(ex.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평타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겹치는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캐릭터들이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많다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각각의 캐릭터의 차별화를 두는 것이 궁극기에만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         	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치중했다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F3E0E1-ED6E-4540-AADA-4F6A19A21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2" y="3140091"/>
            <a:ext cx="4648581" cy="2875882"/>
          </a:xfrm>
          <a:prstGeom prst="rect">
            <a:avLst/>
          </a:prstGeom>
        </p:spPr>
      </p:pic>
      <p:pic>
        <p:nvPicPr>
          <p:cNvPr id="7" name="그림 6" descr="조류, 테이블, 그리기이(가) 표시된 사진&#10;&#10;자동 생성된 설명">
            <a:extLst>
              <a:ext uri="{FF2B5EF4-FFF2-40B4-BE49-F238E27FC236}">
                <a16:creationId xmlns:a16="http://schemas.microsoft.com/office/drawing/2014/main" id="{EB1CA4F4-52DF-4905-8FB2-0C9ECA2DC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2" y="907999"/>
            <a:ext cx="4648580" cy="19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50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모듈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스테이지 오프닝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엔딩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매 스테이지가 시작하기 전에 해당 스테이지의 목표와 특징을 설명해준다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스테이지가 끝나면 엔딩 화면을 보여준다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점수에 따라 성공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실패 엔딩으로 나뉜다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87464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변수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스테이지 오프닝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엔딩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FCC9F-EBC9-4C48-AF81-0B1B12E8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없음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731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840BA-6C53-4DAA-BFE2-2F0E95E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설계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스테이지 오프닝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/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엔딩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34AA5F6-A51E-4A82-BB1F-F2C4845C5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77085"/>
              </p:ext>
            </p:extLst>
          </p:nvPr>
        </p:nvGraphicFramePr>
        <p:xfrm>
          <a:off x="1408744" y="1590040"/>
          <a:ext cx="8925779" cy="484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0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함수명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stage1_screen()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시작 화면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Enter </a:t>
                      </a:r>
                      <a:r>
                        <a:rPr lang="ko-KR" altLang="en-US" sz="1400" dirty="0"/>
                        <a:t>키를 눌러 게임을 시작한다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stage2_screen()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시작 화면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Enter </a:t>
                      </a:r>
                      <a:r>
                        <a:rPr lang="ko-KR" altLang="en-US" sz="1400" dirty="0"/>
                        <a:t>키를 눌러 게임을 시작한다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stage3_screen()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3 </a:t>
                      </a:r>
                      <a:r>
                        <a:rPr lang="ko-KR" altLang="en-US" sz="1400" dirty="0"/>
                        <a:t>시작 화면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Enter </a:t>
                      </a:r>
                      <a:r>
                        <a:rPr lang="ko-KR" altLang="en-US" sz="1400" dirty="0"/>
                        <a:t>키를 눌러 게임을 시작한다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+mn-lt"/>
                          <a:ea typeface="+mn-ea"/>
                        </a:rPr>
                        <a:t>FailEnding</a:t>
                      </a:r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실패 엔딩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Enter </a:t>
                      </a:r>
                      <a:r>
                        <a:rPr lang="ko-KR" altLang="en-US" sz="1400" dirty="0"/>
                        <a:t>키를 눌러 초기 화면으로 돌아간다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600" dirty="0">
                          <a:latin typeface="+mn-lt"/>
                          <a:ea typeface="+mn-ea"/>
                        </a:rPr>
                        <a:t>SuccessEnding1()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성공 엔딩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Enter </a:t>
                      </a:r>
                      <a:r>
                        <a:rPr lang="ko-KR" altLang="en-US" sz="1400" dirty="0"/>
                        <a:t>키를 눌러 다음 스테이지로 넘어간다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600" dirty="0">
                          <a:latin typeface="+mn-lt"/>
                          <a:ea typeface="+mn-ea"/>
                        </a:rPr>
                        <a:t>SuccessEnding2()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성공 엔딩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Enter </a:t>
                      </a:r>
                      <a:r>
                        <a:rPr lang="ko-KR" altLang="en-US" sz="1400" dirty="0"/>
                        <a:t>키를 눌러 다음 스테이지로 넘어간다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lt"/>
                          <a:ea typeface="+mn-ea"/>
                        </a:rPr>
                        <a:t>SuccessEnding3()</a:t>
                      </a:r>
                      <a:endParaRPr lang="ko-KR" altLang="en-US" sz="16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스테이지 </a:t>
                      </a:r>
                      <a:r>
                        <a:rPr lang="en-US" altLang="ko-KR" sz="1400" dirty="0"/>
                        <a:t>3 </a:t>
                      </a:r>
                      <a:r>
                        <a:rPr lang="ko-KR" altLang="en-US" sz="1400" dirty="0"/>
                        <a:t>성공 엔딩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Enter </a:t>
                      </a:r>
                      <a:r>
                        <a:rPr lang="ko-KR" altLang="en-US" sz="1400" dirty="0"/>
                        <a:t>키를 눌러 초기 화면으로 돌아간다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359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803154-CCDA-41B8-817B-14205CE9E094}"/>
              </a:ext>
            </a:extLst>
          </p:cNvPr>
          <p:cNvSpPr/>
          <p:nvPr/>
        </p:nvSpPr>
        <p:spPr>
          <a:xfrm>
            <a:off x="4888037" y="2613477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printGuestBoard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E740C5A-6B04-4FDA-98B2-7427C29C3898}"/>
              </a:ext>
            </a:extLst>
          </p:cNvPr>
          <p:cNvSpPr/>
          <p:nvPr/>
        </p:nvSpPr>
        <p:spPr>
          <a:xfrm>
            <a:off x="6952120" y="2617212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printRecipe</a:t>
            </a:r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51DA878-04FC-42B3-8BF0-2F7EBEF13B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651523" y="2813567"/>
            <a:ext cx="300597" cy="3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A683BC5-9B85-41BA-B002-6F5354755C37}"/>
              </a:ext>
            </a:extLst>
          </p:cNvPr>
          <p:cNvSpPr/>
          <p:nvPr/>
        </p:nvSpPr>
        <p:spPr>
          <a:xfrm>
            <a:off x="6952120" y="2116987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printSpeechBubble</a:t>
            </a:r>
            <a:endParaRPr lang="ko-KR" altLang="en-US" sz="1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CD86F60-CD57-4BD6-9D03-DBF3D3188510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6651523" y="2317077"/>
            <a:ext cx="300597" cy="49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A1FA4A9-7A13-4CA1-A979-04E57EFB96B5}"/>
              </a:ext>
            </a:extLst>
          </p:cNvPr>
          <p:cNvSpPr/>
          <p:nvPr/>
        </p:nvSpPr>
        <p:spPr>
          <a:xfrm>
            <a:off x="6952120" y="3117437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printOrder</a:t>
            </a:r>
            <a:endParaRPr lang="ko-KR" altLang="en-US" sz="14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BA8D1-DF03-4A93-AFAC-38FAA5566F25}"/>
              </a:ext>
            </a:extLst>
          </p:cNvPr>
          <p:cNvSpPr/>
          <p:nvPr/>
        </p:nvSpPr>
        <p:spPr>
          <a:xfrm>
            <a:off x="4888037" y="3213747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removeGuestBoard</a:t>
            </a:r>
            <a:endParaRPr lang="en-US" altLang="ko-KR" sz="14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1C55FA-9207-4F73-B613-0EBB2BE6C4AE}"/>
              </a:ext>
            </a:extLst>
          </p:cNvPr>
          <p:cNvSpPr/>
          <p:nvPr/>
        </p:nvSpPr>
        <p:spPr>
          <a:xfrm>
            <a:off x="2660286" y="2927833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welcomeGuest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DC9D423-C3F3-413D-8E97-7C36AC29A9A5}"/>
              </a:ext>
            </a:extLst>
          </p:cNvPr>
          <p:cNvCxnSpPr>
            <a:stCxn id="18" idx="3"/>
            <a:endCxn id="9" idx="1"/>
          </p:cNvCxnSpPr>
          <p:nvPr/>
        </p:nvCxnSpPr>
        <p:spPr>
          <a:xfrm flipV="1">
            <a:off x="4423772" y="2813567"/>
            <a:ext cx="464265" cy="314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481D7C-4D10-4DC6-BD13-824F49A7C67B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651523" y="2813567"/>
            <a:ext cx="300597" cy="503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18EADE-98C8-4880-91D9-9BE73880DA2D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>
            <a:off x="4423772" y="3127923"/>
            <a:ext cx="464265" cy="28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0D5B6D-836A-43A9-9826-D6FDAAB5E103}"/>
              </a:ext>
            </a:extLst>
          </p:cNvPr>
          <p:cNvSpPr/>
          <p:nvPr/>
        </p:nvSpPr>
        <p:spPr>
          <a:xfrm>
            <a:off x="421298" y="3228910"/>
            <a:ext cx="912204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main</a:t>
            </a:r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1C8B1C2-1265-41C8-AF9F-FED7EF7FCD7A}"/>
              </a:ext>
            </a:extLst>
          </p:cNvPr>
          <p:cNvSpPr/>
          <p:nvPr/>
        </p:nvSpPr>
        <p:spPr>
          <a:xfrm>
            <a:off x="1522428" y="2616139"/>
            <a:ext cx="842598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stage0</a:t>
            </a:r>
            <a:endParaRPr lang="ko-KR" altLang="en-US" sz="14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876D47A-6F59-489D-8644-E8418E960E86}"/>
              </a:ext>
            </a:extLst>
          </p:cNvPr>
          <p:cNvSpPr/>
          <p:nvPr/>
        </p:nvSpPr>
        <p:spPr>
          <a:xfrm>
            <a:off x="1522428" y="1955428"/>
            <a:ext cx="842598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init</a:t>
            </a:r>
            <a:endParaRPr lang="ko-KR" altLang="en-US" sz="1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7DB607A-DCEA-46B3-A520-50D80D4E7D00}"/>
              </a:ext>
            </a:extLst>
          </p:cNvPr>
          <p:cNvSpPr/>
          <p:nvPr/>
        </p:nvSpPr>
        <p:spPr>
          <a:xfrm>
            <a:off x="1518571" y="4501834"/>
            <a:ext cx="842598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stage3</a:t>
            </a:r>
            <a:endParaRPr lang="ko-KR" altLang="en-US" sz="14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F1D24F6-FED8-4E75-A338-6285808E0480}"/>
              </a:ext>
            </a:extLst>
          </p:cNvPr>
          <p:cNvSpPr/>
          <p:nvPr/>
        </p:nvSpPr>
        <p:spPr>
          <a:xfrm>
            <a:off x="1518571" y="3231902"/>
            <a:ext cx="842598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stage1</a:t>
            </a:r>
            <a:endParaRPr lang="ko-KR" altLang="en-US" sz="14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3CD1F10-CBE6-4EF3-9E25-6B1DD91BC17A}"/>
              </a:ext>
            </a:extLst>
          </p:cNvPr>
          <p:cNvSpPr/>
          <p:nvPr/>
        </p:nvSpPr>
        <p:spPr>
          <a:xfrm>
            <a:off x="1518571" y="3841681"/>
            <a:ext cx="842598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stage2</a:t>
            </a:r>
            <a:endParaRPr lang="ko-KR" altLang="en-US" sz="14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8798128-321D-403C-99C1-506A908AA3BD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1333502" y="2155518"/>
            <a:ext cx="188926" cy="1273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A8469B3-5148-4842-813E-752BA72AFCC1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1333502" y="2816229"/>
            <a:ext cx="188926" cy="612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603E53A-4A43-4026-9261-202C1FC6D41D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1333502" y="3429000"/>
            <a:ext cx="185069" cy="612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16C8DE1-5025-49A3-8B83-262A4F5A86C1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1333502" y="3429000"/>
            <a:ext cx="185069" cy="2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3C1C2C4-60E5-4A6B-A824-E51B4E9BD056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1333502" y="3429000"/>
            <a:ext cx="185069" cy="1272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06E3971-2DA1-405B-A24D-E94310B997C7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 flipV="1">
            <a:off x="2361169" y="3127923"/>
            <a:ext cx="299117" cy="304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6A9EC2A-C0AF-4334-8C95-DD4648C04386}"/>
              </a:ext>
            </a:extLst>
          </p:cNvPr>
          <p:cNvSpPr/>
          <p:nvPr/>
        </p:nvSpPr>
        <p:spPr>
          <a:xfrm>
            <a:off x="9365920" y="1065862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printArrow</a:t>
            </a:r>
            <a:endParaRPr lang="ko-KR" altLang="en-US" sz="1400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F61A01D-8879-4193-9690-505A86C039F6}"/>
              </a:ext>
            </a:extLst>
          </p:cNvPr>
          <p:cNvCxnSpPr>
            <a:cxnSpLocks/>
            <a:stCxn id="91" idx="3"/>
            <a:endCxn id="89" idx="1"/>
          </p:cNvCxnSpPr>
          <p:nvPr/>
        </p:nvCxnSpPr>
        <p:spPr>
          <a:xfrm>
            <a:off x="9048614" y="352717"/>
            <a:ext cx="317306" cy="913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134A923B-7876-4BB3-85D1-438D7E541952}"/>
              </a:ext>
            </a:extLst>
          </p:cNvPr>
          <p:cNvSpPr/>
          <p:nvPr/>
        </p:nvSpPr>
        <p:spPr>
          <a:xfrm>
            <a:off x="7285128" y="152627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playMinigame</a:t>
            </a:r>
            <a:endParaRPr lang="ko-KR" altLang="en-US" sz="1400" dirty="0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2A0ABA5-EAC8-40F3-8C37-FF7BBACD18DD}"/>
              </a:ext>
            </a:extLst>
          </p:cNvPr>
          <p:cNvSpPr/>
          <p:nvPr/>
        </p:nvSpPr>
        <p:spPr>
          <a:xfrm>
            <a:off x="9365920" y="140988"/>
            <a:ext cx="2010992" cy="541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printMinigameframe</a:t>
            </a:r>
            <a:endParaRPr lang="ko-KR" altLang="en-US" sz="14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C47D483-DCA4-428B-832A-4381B9AAC172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9048614" y="352717"/>
            <a:ext cx="317306" cy="5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4990DDC8-858E-4DF6-AA17-B44B84C65F27}"/>
              </a:ext>
            </a:extLst>
          </p:cNvPr>
          <p:cNvSpPr/>
          <p:nvPr/>
        </p:nvSpPr>
        <p:spPr>
          <a:xfrm>
            <a:off x="4903046" y="725330"/>
            <a:ext cx="2147533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SettingBar_MINIGAME</a:t>
            </a:r>
            <a:endParaRPr lang="ko-KR" altLang="en-US" sz="1400" dirty="0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6B1A947B-4D8C-4617-9586-0A0211F6421A}"/>
              </a:ext>
            </a:extLst>
          </p:cNvPr>
          <p:cNvSpPr/>
          <p:nvPr/>
        </p:nvSpPr>
        <p:spPr>
          <a:xfrm>
            <a:off x="9384732" y="1572509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ingredientShelf</a:t>
            </a:r>
            <a:endParaRPr lang="ko-KR" altLang="en-US" sz="1400" dirty="0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AB9493BB-ABEF-4DA8-B1ED-6F9D64900D41}"/>
              </a:ext>
            </a:extLst>
          </p:cNvPr>
          <p:cNvSpPr/>
          <p:nvPr/>
        </p:nvSpPr>
        <p:spPr>
          <a:xfrm>
            <a:off x="9384732" y="2053237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printIngredient</a:t>
            </a:r>
            <a:endParaRPr lang="ko-KR" altLang="en-US" sz="1400" dirty="0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7FC43DA-9AF6-4EE4-B9B8-4EDB0B85E88C}"/>
              </a:ext>
            </a:extLst>
          </p:cNvPr>
          <p:cNvSpPr/>
          <p:nvPr/>
        </p:nvSpPr>
        <p:spPr>
          <a:xfrm>
            <a:off x="2649768" y="2409458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initIngredient</a:t>
            </a:r>
            <a:endParaRPr lang="ko-KR" altLang="en-US" sz="1400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013F97A-6921-4708-AE4E-6D57186F0830}"/>
              </a:ext>
            </a:extLst>
          </p:cNvPr>
          <p:cNvCxnSpPr>
            <a:cxnSpLocks/>
            <a:stCxn id="94" idx="3"/>
            <a:endCxn id="89" idx="1"/>
          </p:cNvCxnSpPr>
          <p:nvPr/>
        </p:nvCxnSpPr>
        <p:spPr>
          <a:xfrm>
            <a:off x="7050579" y="925420"/>
            <a:ext cx="2315341" cy="34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0FF0CD5C-3521-4FCF-B35A-5BAF2AE87804}"/>
              </a:ext>
            </a:extLst>
          </p:cNvPr>
          <p:cNvSpPr/>
          <p:nvPr/>
        </p:nvSpPr>
        <p:spPr>
          <a:xfrm>
            <a:off x="9384732" y="3815114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canMoveTo</a:t>
            </a:r>
            <a:endParaRPr lang="ko-KR" altLang="en-US" sz="1400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330749BE-4079-45F7-A627-05FE84241E39}"/>
              </a:ext>
            </a:extLst>
          </p:cNvPr>
          <p:cNvSpPr/>
          <p:nvPr/>
        </p:nvSpPr>
        <p:spPr>
          <a:xfrm>
            <a:off x="9380875" y="4374676"/>
            <a:ext cx="2364673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deleteIngredientBox</a:t>
            </a:r>
            <a:endParaRPr lang="ko-KR" altLang="en-US" sz="1400" dirty="0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18785848-6FDA-492E-885A-A6804181F3C9}"/>
              </a:ext>
            </a:extLst>
          </p:cNvPr>
          <p:cNvSpPr/>
          <p:nvPr/>
        </p:nvSpPr>
        <p:spPr>
          <a:xfrm>
            <a:off x="9384732" y="3158572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ingredientBox</a:t>
            </a:r>
            <a:endParaRPr lang="ko-KR" altLang="en-US" sz="1400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3658CA3A-2539-4DD1-8195-195435EE5C58}"/>
              </a:ext>
            </a:extLst>
          </p:cNvPr>
          <p:cNvSpPr/>
          <p:nvPr/>
        </p:nvSpPr>
        <p:spPr>
          <a:xfrm>
            <a:off x="9384732" y="2617119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printGlass</a:t>
            </a:r>
            <a:endParaRPr lang="ko-KR" altLang="en-US" sz="1400" dirty="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2ECD58E-F7B9-4834-A564-1C74A6206707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>
            <a:off x="7050579" y="925420"/>
            <a:ext cx="2334153" cy="84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C364A21-EAC8-4866-A9BA-9BB2BE2EC0D1}"/>
              </a:ext>
            </a:extLst>
          </p:cNvPr>
          <p:cNvCxnSpPr>
            <a:cxnSpLocks/>
            <a:stCxn id="94" idx="3"/>
            <a:endCxn id="101" idx="1"/>
          </p:cNvCxnSpPr>
          <p:nvPr/>
        </p:nvCxnSpPr>
        <p:spPr>
          <a:xfrm>
            <a:off x="7050579" y="925420"/>
            <a:ext cx="2334153" cy="2433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112A39-B3EB-4BF3-906F-CA8B2905486B}"/>
              </a:ext>
            </a:extLst>
          </p:cNvPr>
          <p:cNvCxnSpPr>
            <a:cxnSpLocks/>
            <a:stCxn id="94" idx="3"/>
            <a:endCxn id="102" idx="1"/>
          </p:cNvCxnSpPr>
          <p:nvPr/>
        </p:nvCxnSpPr>
        <p:spPr>
          <a:xfrm>
            <a:off x="7050579" y="925420"/>
            <a:ext cx="2334153" cy="189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89A9DA2-CF30-4F92-A590-C3F7DF13EADC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7050579" y="925420"/>
            <a:ext cx="2334153" cy="132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4DA0A66B-3974-4463-9A91-EDE55216FA1F}"/>
              </a:ext>
            </a:extLst>
          </p:cNvPr>
          <p:cNvSpPr/>
          <p:nvPr/>
        </p:nvSpPr>
        <p:spPr>
          <a:xfrm>
            <a:off x="2650606" y="1859565"/>
            <a:ext cx="2031227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initIngredientCursor</a:t>
            </a:r>
            <a:endParaRPr lang="ko-KR" altLang="en-US" sz="1400" dirty="0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16443B6A-E5E9-4BC6-89B2-7275AB8181E6}"/>
              </a:ext>
            </a:extLst>
          </p:cNvPr>
          <p:cNvSpPr/>
          <p:nvPr/>
        </p:nvSpPr>
        <p:spPr>
          <a:xfrm>
            <a:off x="9384732" y="4933777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selectIngredient</a:t>
            </a:r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E7BD15BC-2F0B-4D9A-9BD4-8172DA8908C3}"/>
              </a:ext>
            </a:extLst>
          </p:cNvPr>
          <p:cNvSpPr/>
          <p:nvPr/>
        </p:nvSpPr>
        <p:spPr>
          <a:xfrm>
            <a:off x="4907030" y="140988"/>
            <a:ext cx="2128721" cy="4001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SettingBar</a:t>
            </a:r>
            <a:endParaRPr lang="ko-KR" altLang="en-US" sz="1400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25EBBDBC-38BE-4B80-A460-41A72B0A06B1}"/>
              </a:ext>
            </a:extLst>
          </p:cNvPr>
          <p:cNvCxnSpPr>
            <a:cxnSpLocks/>
            <a:stCxn id="109" idx="3"/>
            <a:endCxn id="101" idx="1"/>
          </p:cNvCxnSpPr>
          <p:nvPr/>
        </p:nvCxnSpPr>
        <p:spPr>
          <a:xfrm>
            <a:off x="7035751" y="341078"/>
            <a:ext cx="2348981" cy="3017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BE053FB-2F12-4F7E-B79F-807C18A4F333}"/>
              </a:ext>
            </a:extLst>
          </p:cNvPr>
          <p:cNvCxnSpPr>
            <a:cxnSpLocks/>
            <a:stCxn id="109" idx="3"/>
            <a:endCxn id="91" idx="1"/>
          </p:cNvCxnSpPr>
          <p:nvPr/>
        </p:nvCxnSpPr>
        <p:spPr>
          <a:xfrm>
            <a:off x="7035751" y="341078"/>
            <a:ext cx="249377" cy="1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3758558-E919-4D30-B207-740A0098E7AE}"/>
              </a:ext>
            </a:extLst>
          </p:cNvPr>
          <p:cNvCxnSpPr>
            <a:cxnSpLocks/>
            <a:stCxn id="109" idx="3"/>
            <a:endCxn id="100" idx="1"/>
          </p:cNvCxnSpPr>
          <p:nvPr/>
        </p:nvCxnSpPr>
        <p:spPr>
          <a:xfrm>
            <a:off x="7035751" y="341078"/>
            <a:ext cx="2345124" cy="4233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65D08C0-B99D-468D-92EC-00733D8DDA75}"/>
              </a:ext>
            </a:extLst>
          </p:cNvPr>
          <p:cNvCxnSpPr>
            <a:cxnSpLocks/>
            <a:stCxn id="109" idx="3"/>
            <a:endCxn id="99" idx="1"/>
          </p:cNvCxnSpPr>
          <p:nvPr/>
        </p:nvCxnSpPr>
        <p:spPr>
          <a:xfrm>
            <a:off x="7035751" y="341078"/>
            <a:ext cx="2348981" cy="367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75A7F19-68E7-4382-A594-A822C904C7DC}"/>
              </a:ext>
            </a:extLst>
          </p:cNvPr>
          <p:cNvCxnSpPr>
            <a:cxnSpLocks/>
            <a:stCxn id="109" idx="3"/>
            <a:endCxn id="108" idx="1"/>
          </p:cNvCxnSpPr>
          <p:nvPr/>
        </p:nvCxnSpPr>
        <p:spPr>
          <a:xfrm>
            <a:off x="7035751" y="341078"/>
            <a:ext cx="2348981" cy="479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348EF6D5-1337-4781-8261-D914FA81DE96}"/>
              </a:ext>
            </a:extLst>
          </p:cNvPr>
          <p:cNvSpPr/>
          <p:nvPr/>
        </p:nvSpPr>
        <p:spPr>
          <a:xfrm>
            <a:off x="2650606" y="1309672"/>
            <a:ext cx="1763486" cy="4001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ProcessKeyInput</a:t>
            </a:r>
            <a:endParaRPr lang="ko-KR" altLang="en-US" sz="1400" dirty="0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B674B032-3770-4C56-B7A8-8F45F9B5CFFE}"/>
              </a:ext>
            </a:extLst>
          </p:cNvPr>
          <p:cNvCxnSpPr>
            <a:cxnSpLocks/>
            <a:stCxn id="115" idx="3"/>
            <a:endCxn id="94" idx="1"/>
          </p:cNvCxnSpPr>
          <p:nvPr/>
        </p:nvCxnSpPr>
        <p:spPr>
          <a:xfrm flipV="1">
            <a:off x="4414092" y="925420"/>
            <a:ext cx="488954" cy="584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E2F4CC40-7A91-4B5D-B904-DFEC9AA9C1CB}"/>
              </a:ext>
            </a:extLst>
          </p:cNvPr>
          <p:cNvCxnSpPr>
            <a:cxnSpLocks/>
            <a:stCxn id="26" idx="3"/>
            <a:endCxn id="115" idx="1"/>
          </p:cNvCxnSpPr>
          <p:nvPr/>
        </p:nvCxnSpPr>
        <p:spPr>
          <a:xfrm flipV="1">
            <a:off x="2361169" y="1509762"/>
            <a:ext cx="289437" cy="1922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7575BDC5-4528-4395-A8D9-0CD3EF9BF317}"/>
              </a:ext>
            </a:extLst>
          </p:cNvPr>
          <p:cNvCxnSpPr>
            <a:cxnSpLocks/>
            <a:stCxn id="115" idx="3"/>
            <a:endCxn id="109" idx="1"/>
          </p:cNvCxnSpPr>
          <p:nvPr/>
        </p:nvCxnSpPr>
        <p:spPr>
          <a:xfrm flipV="1">
            <a:off x="4414092" y="341078"/>
            <a:ext cx="492938" cy="116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D31BEFCF-B622-4313-AB28-4A445CBAF3EA}"/>
              </a:ext>
            </a:extLst>
          </p:cNvPr>
          <p:cNvCxnSpPr>
            <a:stCxn id="26" idx="3"/>
            <a:endCxn id="107" idx="1"/>
          </p:cNvCxnSpPr>
          <p:nvPr/>
        </p:nvCxnSpPr>
        <p:spPr>
          <a:xfrm flipV="1">
            <a:off x="2361169" y="2059655"/>
            <a:ext cx="289437" cy="137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화살표 연결선 285">
            <a:extLst>
              <a:ext uri="{FF2B5EF4-FFF2-40B4-BE49-F238E27FC236}">
                <a16:creationId xmlns:a16="http://schemas.microsoft.com/office/drawing/2014/main" id="{55843AEB-3F56-48BC-894C-D5E3C1C5E2D3}"/>
              </a:ext>
            </a:extLst>
          </p:cNvPr>
          <p:cNvCxnSpPr>
            <a:cxnSpLocks/>
            <a:stCxn id="26" idx="3"/>
            <a:endCxn id="97" idx="1"/>
          </p:cNvCxnSpPr>
          <p:nvPr/>
        </p:nvCxnSpPr>
        <p:spPr>
          <a:xfrm flipV="1">
            <a:off x="2361169" y="2609548"/>
            <a:ext cx="288599" cy="82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4D38FECC-0D9E-45D1-ADE1-EFC809E90B99}"/>
              </a:ext>
            </a:extLst>
          </p:cNvPr>
          <p:cNvCxnSpPr>
            <a:cxnSpLocks/>
            <a:stCxn id="27" idx="2"/>
            <a:endCxn id="25" idx="0"/>
          </p:cNvCxnSpPr>
          <p:nvPr/>
        </p:nvCxnSpPr>
        <p:spPr>
          <a:xfrm>
            <a:off x="1939870" y="4241861"/>
            <a:ext cx="0" cy="259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67C4D647-3AD3-4637-8956-AE133641A27C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1939870" y="3632082"/>
            <a:ext cx="0" cy="209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사각형: 둥근 모서리 397">
            <a:extLst>
              <a:ext uri="{FF2B5EF4-FFF2-40B4-BE49-F238E27FC236}">
                <a16:creationId xmlns:a16="http://schemas.microsoft.com/office/drawing/2014/main" id="{D3EC0BAC-54FB-47E6-8198-5606E85198DA}"/>
              </a:ext>
            </a:extLst>
          </p:cNvPr>
          <p:cNvSpPr/>
          <p:nvPr/>
        </p:nvSpPr>
        <p:spPr>
          <a:xfrm>
            <a:off x="4893592" y="1309672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RecieveCall</a:t>
            </a:r>
            <a:endParaRPr lang="ko-KR" altLang="en-US" sz="1400" dirty="0"/>
          </a:p>
        </p:txBody>
      </p:sp>
      <p:sp>
        <p:nvSpPr>
          <p:cNvPr id="399" name="사각형: 둥근 모서리 398">
            <a:extLst>
              <a:ext uri="{FF2B5EF4-FFF2-40B4-BE49-F238E27FC236}">
                <a16:creationId xmlns:a16="http://schemas.microsoft.com/office/drawing/2014/main" id="{9984777B-90CB-4D41-90B0-9C03DFABF998}"/>
              </a:ext>
            </a:extLst>
          </p:cNvPr>
          <p:cNvSpPr/>
          <p:nvPr/>
        </p:nvSpPr>
        <p:spPr>
          <a:xfrm>
            <a:off x="6952120" y="1314583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IncomingCall</a:t>
            </a:r>
            <a:endParaRPr lang="ko-KR" altLang="en-US" sz="1400" dirty="0"/>
          </a:p>
        </p:txBody>
      </p:sp>
      <p:cxnSp>
        <p:nvCxnSpPr>
          <p:cNvPr id="400" name="직선 화살표 연결선 399">
            <a:extLst>
              <a:ext uri="{FF2B5EF4-FFF2-40B4-BE49-F238E27FC236}">
                <a16:creationId xmlns:a16="http://schemas.microsoft.com/office/drawing/2014/main" id="{4F7C3B64-8928-4FE3-8C14-18D361007B24}"/>
              </a:ext>
            </a:extLst>
          </p:cNvPr>
          <p:cNvCxnSpPr>
            <a:cxnSpLocks/>
            <a:stCxn id="398" idx="3"/>
            <a:endCxn id="399" idx="1"/>
          </p:cNvCxnSpPr>
          <p:nvPr/>
        </p:nvCxnSpPr>
        <p:spPr>
          <a:xfrm>
            <a:off x="6657078" y="1509762"/>
            <a:ext cx="295042" cy="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B306ED6D-41F0-42AF-BC9F-42B864AD9672}"/>
              </a:ext>
            </a:extLst>
          </p:cNvPr>
          <p:cNvSpPr/>
          <p:nvPr/>
        </p:nvSpPr>
        <p:spPr>
          <a:xfrm>
            <a:off x="4893592" y="1841410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Telephone</a:t>
            </a:r>
            <a:endParaRPr lang="ko-KR" altLang="en-US" sz="1400" dirty="0"/>
          </a:p>
        </p:txBody>
      </p:sp>
      <p:sp>
        <p:nvSpPr>
          <p:cNvPr id="402" name="사각형: 둥근 모서리 401">
            <a:extLst>
              <a:ext uri="{FF2B5EF4-FFF2-40B4-BE49-F238E27FC236}">
                <a16:creationId xmlns:a16="http://schemas.microsoft.com/office/drawing/2014/main" id="{669D3033-A15C-4AD8-8AAC-786EC3F6304F}"/>
              </a:ext>
            </a:extLst>
          </p:cNvPr>
          <p:cNvSpPr/>
          <p:nvPr/>
        </p:nvSpPr>
        <p:spPr>
          <a:xfrm>
            <a:off x="2660286" y="583034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Init_ItemCall</a:t>
            </a:r>
            <a:r>
              <a:rPr lang="en-US" altLang="ko-KR" sz="1400" dirty="0"/>
              <a:t>()</a:t>
            </a:r>
          </a:p>
        </p:txBody>
      </p:sp>
      <p:sp>
        <p:nvSpPr>
          <p:cNvPr id="403" name="사각형: 둥근 모서리 402">
            <a:extLst>
              <a:ext uri="{FF2B5EF4-FFF2-40B4-BE49-F238E27FC236}">
                <a16:creationId xmlns:a16="http://schemas.microsoft.com/office/drawing/2014/main" id="{1F8F3F59-15FD-47A1-8834-4503A9D27970}"/>
              </a:ext>
            </a:extLst>
          </p:cNvPr>
          <p:cNvSpPr/>
          <p:nvPr/>
        </p:nvSpPr>
        <p:spPr>
          <a:xfrm>
            <a:off x="9908646" y="11391179"/>
            <a:ext cx="2425885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ProcessKeyInput_BossCall</a:t>
            </a:r>
            <a:endParaRPr lang="ko-KR" altLang="en-US" sz="1400" dirty="0"/>
          </a:p>
        </p:txBody>
      </p:sp>
      <p:sp>
        <p:nvSpPr>
          <p:cNvPr id="405" name="사각형: 둥근 모서리 404">
            <a:extLst>
              <a:ext uri="{FF2B5EF4-FFF2-40B4-BE49-F238E27FC236}">
                <a16:creationId xmlns:a16="http://schemas.microsoft.com/office/drawing/2014/main" id="{218B5D46-8DA3-4E19-AB73-411DEEE6E790}"/>
              </a:ext>
            </a:extLst>
          </p:cNvPr>
          <p:cNvSpPr/>
          <p:nvPr/>
        </p:nvSpPr>
        <p:spPr>
          <a:xfrm>
            <a:off x="9396259" y="7569955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RepairCall</a:t>
            </a:r>
            <a:endParaRPr lang="ko-KR" altLang="en-US" sz="1400" dirty="0"/>
          </a:p>
        </p:txBody>
      </p:sp>
      <p:sp>
        <p:nvSpPr>
          <p:cNvPr id="406" name="사각형: 둥근 모서리 405">
            <a:extLst>
              <a:ext uri="{FF2B5EF4-FFF2-40B4-BE49-F238E27FC236}">
                <a16:creationId xmlns:a16="http://schemas.microsoft.com/office/drawing/2014/main" id="{70870699-0E96-4A40-9F84-BB03354907F3}"/>
              </a:ext>
            </a:extLst>
          </p:cNvPr>
          <p:cNvSpPr/>
          <p:nvPr/>
        </p:nvSpPr>
        <p:spPr>
          <a:xfrm>
            <a:off x="9396259" y="6887012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JinsangCall</a:t>
            </a:r>
            <a:endParaRPr lang="ko-KR" altLang="en-US" sz="1400" dirty="0"/>
          </a:p>
        </p:txBody>
      </p:sp>
      <p:sp>
        <p:nvSpPr>
          <p:cNvPr id="407" name="사각형: 둥근 모서리 406">
            <a:extLst>
              <a:ext uri="{FF2B5EF4-FFF2-40B4-BE49-F238E27FC236}">
                <a16:creationId xmlns:a16="http://schemas.microsoft.com/office/drawing/2014/main" id="{39B28A48-9294-4EA5-805B-6D97F38CB064}"/>
              </a:ext>
            </a:extLst>
          </p:cNvPr>
          <p:cNvSpPr/>
          <p:nvPr/>
        </p:nvSpPr>
        <p:spPr>
          <a:xfrm>
            <a:off x="9407786" y="8252898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LogisticsCall</a:t>
            </a:r>
            <a:endParaRPr lang="ko-KR" altLang="en-US" sz="1400" dirty="0"/>
          </a:p>
        </p:txBody>
      </p:sp>
      <p:sp>
        <p:nvSpPr>
          <p:cNvPr id="408" name="사각형: 둥근 모서리 407">
            <a:extLst>
              <a:ext uri="{FF2B5EF4-FFF2-40B4-BE49-F238E27FC236}">
                <a16:creationId xmlns:a16="http://schemas.microsoft.com/office/drawing/2014/main" id="{CA0DD2B5-8BEE-4E98-BBFF-C9F40AC9665E}"/>
              </a:ext>
            </a:extLst>
          </p:cNvPr>
          <p:cNvSpPr/>
          <p:nvPr/>
        </p:nvSpPr>
        <p:spPr>
          <a:xfrm>
            <a:off x="9407786" y="6204069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ChefCall</a:t>
            </a:r>
            <a:endParaRPr lang="ko-KR" altLang="en-US" sz="1400" dirty="0"/>
          </a:p>
        </p:txBody>
      </p:sp>
      <p:sp>
        <p:nvSpPr>
          <p:cNvPr id="409" name="사각형: 둥근 모서리 408">
            <a:extLst>
              <a:ext uri="{FF2B5EF4-FFF2-40B4-BE49-F238E27FC236}">
                <a16:creationId xmlns:a16="http://schemas.microsoft.com/office/drawing/2014/main" id="{F352A783-84AB-40C8-A938-2A5113A91BD9}"/>
              </a:ext>
            </a:extLst>
          </p:cNvPr>
          <p:cNvSpPr/>
          <p:nvPr/>
        </p:nvSpPr>
        <p:spPr>
          <a:xfrm>
            <a:off x="9396259" y="5517410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BossCall</a:t>
            </a:r>
            <a:endParaRPr lang="ko-KR" altLang="en-US" sz="1400" dirty="0"/>
          </a:p>
        </p:txBody>
      </p:sp>
      <p:sp>
        <p:nvSpPr>
          <p:cNvPr id="410" name="사각형: 둥근 모서리 409">
            <a:extLst>
              <a:ext uri="{FF2B5EF4-FFF2-40B4-BE49-F238E27FC236}">
                <a16:creationId xmlns:a16="http://schemas.microsoft.com/office/drawing/2014/main" id="{852BA010-F81A-4513-8921-EC4525F8AC19}"/>
              </a:ext>
            </a:extLst>
          </p:cNvPr>
          <p:cNvSpPr/>
          <p:nvPr/>
        </p:nvSpPr>
        <p:spPr>
          <a:xfrm>
            <a:off x="9908646" y="9557708"/>
            <a:ext cx="280883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ProccessKeyInput_LogisticsCall</a:t>
            </a:r>
            <a:endParaRPr lang="ko-KR" altLang="en-US" sz="1400" dirty="0"/>
          </a:p>
        </p:txBody>
      </p:sp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5493EF23-3C7E-4778-B5B2-7D8F4731C831}"/>
              </a:ext>
            </a:extLst>
          </p:cNvPr>
          <p:cNvSpPr/>
          <p:nvPr/>
        </p:nvSpPr>
        <p:spPr>
          <a:xfrm>
            <a:off x="9908646" y="8930364"/>
            <a:ext cx="2572870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ProccessKeyInput_ChefCall</a:t>
            </a:r>
            <a:endParaRPr lang="en-US" altLang="ko-KR" sz="1400" dirty="0"/>
          </a:p>
        </p:txBody>
      </p:sp>
      <p:sp>
        <p:nvSpPr>
          <p:cNvPr id="412" name="사각형: 둥근 모서리 411">
            <a:extLst>
              <a:ext uri="{FF2B5EF4-FFF2-40B4-BE49-F238E27FC236}">
                <a16:creationId xmlns:a16="http://schemas.microsoft.com/office/drawing/2014/main" id="{5CE2E16E-0FFF-41BA-BF9A-2B4495F54A55}"/>
              </a:ext>
            </a:extLst>
          </p:cNvPr>
          <p:cNvSpPr/>
          <p:nvPr/>
        </p:nvSpPr>
        <p:spPr>
          <a:xfrm>
            <a:off x="9908646" y="10183491"/>
            <a:ext cx="2546938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ProcessKeyInput_RepairCall</a:t>
            </a:r>
            <a:endParaRPr lang="ko-KR" altLang="en-US" sz="1400" dirty="0"/>
          </a:p>
        </p:txBody>
      </p:sp>
      <p:sp>
        <p:nvSpPr>
          <p:cNvPr id="413" name="사각형: 둥근 모서리 412">
            <a:extLst>
              <a:ext uri="{FF2B5EF4-FFF2-40B4-BE49-F238E27FC236}">
                <a16:creationId xmlns:a16="http://schemas.microsoft.com/office/drawing/2014/main" id="{2719C040-C608-46D2-8E5E-DF6208DC0B93}"/>
              </a:ext>
            </a:extLst>
          </p:cNvPr>
          <p:cNvSpPr/>
          <p:nvPr/>
        </p:nvSpPr>
        <p:spPr>
          <a:xfrm>
            <a:off x="9908646" y="10809274"/>
            <a:ext cx="3160061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ProcessKeyInput_JinsangMiniGame</a:t>
            </a:r>
            <a:endParaRPr lang="ko-KR" altLang="en-US" sz="1400" dirty="0"/>
          </a:p>
        </p:txBody>
      </p:sp>
      <p:sp>
        <p:nvSpPr>
          <p:cNvPr id="414" name="사각형: 둥근 모서리 413">
            <a:extLst>
              <a:ext uri="{FF2B5EF4-FFF2-40B4-BE49-F238E27FC236}">
                <a16:creationId xmlns:a16="http://schemas.microsoft.com/office/drawing/2014/main" id="{45B2C28A-F775-4CBE-98E2-ECE30E793FBE}"/>
              </a:ext>
            </a:extLst>
          </p:cNvPr>
          <p:cNvSpPr/>
          <p:nvPr/>
        </p:nvSpPr>
        <p:spPr>
          <a:xfrm>
            <a:off x="7103255" y="4884480"/>
            <a:ext cx="2481944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ProccessKeyInput_ItemCall</a:t>
            </a:r>
            <a:endParaRPr lang="ko-KR" altLang="en-US" sz="1400" dirty="0"/>
          </a:p>
        </p:txBody>
      </p:sp>
      <p:sp>
        <p:nvSpPr>
          <p:cNvPr id="415" name="사각형: 둥근 모서리 414">
            <a:extLst>
              <a:ext uri="{FF2B5EF4-FFF2-40B4-BE49-F238E27FC236}">
                <a16:creationId xmlns:a16="http://schemas.microsoft.com/office/drawing/2014/main" id="{660ADA79-B94D-43FA-A080-5C09B435CC87}"/>
              </a:ext>
            </a:extLst>
          </p:cNvPr>
          <p:cNvSpPr/>
          <p:nvPr/>
        </p:nvSpPr>
        <p:spPr>
          <a:xfrm>
            <a:off x="11606962" y="6932473"/>
            <a:ext cx="1763486" cy="309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PrintQuestion</a:t>
            </a:r>
            <a:endParaRPr lang="ko-KR" altLang="en-US" sz="1400" dirty="0"/>
          </a:p>
        </p:txBody>
      </p:sp>
      <p:sp>
        <p:nvSpPr>
          <p:cNvPr id="416" name="사각형: 둥근 모서리 415">
            <a:extLst>
              <a:ext uri="{FF2B5EF4-FFF2-40B4-BE49-F238E27FC236}">
                <a16:creationId xmlns:a16="http://schemas.microsoft.com/office/drawing/2014/main" id="{5C7C7FA4-37B9-459F-9297-42A30044E351}"/>
              </a:ext>
            </a:extLst>
          </p:cNvPr>
          <p:cNvSpPr/>
          <p:nvPr/>
        </p:nvSpPr>
        <p:spPr>
          <a:xfrm>
            <a:off x="12617400" y="11390928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SettingBarOnBoss</a:t>
            </a:r>
            <a:endParaRPr lang="ko-KR" altLang="en-US" sz="1400" dirty="0"/>
          </a:p>
        </p:txBody>
      </p:sp>
      <p:sp>
        <p:nvSpPr>
          <p:cNvPr id="417" name="사각형: 둥근 모서리 416">
            <a:extLst>
              <a:ext uri="{FF2B5EF4-FFF2-40B4-BE49-F238E27FC236}">
                <a16:creationId xmlns:a16="http://schemas.microsoft.com/office/drawing/2014/main" id="{7D93C3B9-C48C-4860-A8E1-6F5DFD10DEEC}"/>
              </a:ext>
            </a:extLst>
          </p:cNvPr>
          <p:cNvSpPr/>
          <p:nvPr/>
        </p:nvSpPr>
        <p:spPr>
          <a:xfrm>
            <a:off x="11646080" y="5196105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EraseBossFace</a:t>
            </a:r>
            <a:endParaRPr lang="en-US" altLang="ko-KR" sz="1400" dirty="0"/>
          </a:p>
        </p:txBody>
      </p:sp>
      <p:sp>
        <p:nvSpPr>
          <p:cNvPr id="418" name="사각형: 둥근 모서리 417">
            <a:extLst>
              <a:ext uri="{FF2B5EF4-FFF2-40B4-BE49-F238E27FC236}">
                <a16:creationId xmlns:a16="http://schemas.microsoft.com/office/drawing/2014/main" id="{FA57625F-E1DF-4835-B14E-1B40FB41A222}"/>
              </a:ext>
            </a:extLst>
          </p:cNvPr>
          <p:cNvSpPr/>
          <p:nvPr/>
        </p:nvSpPr>
        <p:spPr>
          <a:xfrm>
            <a:off x="11646080" y="5876585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PrintBossFace</a:t>
            </a:r>
            <a:endParaRPr lang="en-US" altLang="ko-KR" sz="1400" dirty="0"/>
          </a:p>
        </p:txBody>
      </p:sp>
      <p:cxnSp>
        <p:nvCxnSpPr>
          <p:cNvPr id="419" name="직선 화살표 연결선 418">
            <a:extLst>
              <a:ext uri="{FF2B5EF4-FFF2-40B4-BE49-F238E27FC236}">
                <a16:creationId xmlns:a16="http://schemas.microsoft.com/office/drawing/2014/main" id="{A687F68B-0337-4AE9-89F0-4FB5DBD4C733}"/>
              </a:ext>
            </a:extLst>
          </p:cNvPr>
          <p:cNvCxnSpPr>
            <a:stCxn id="399" idx="3"/>
            <a:endCxn id="409" idx="1"/>
          </p:cNvCxnSpPr>
          <p:nvPr/>
        </p:nvCxnSpPr>
        <p:spPr>
          <a:xfrm>
            <a:off x="8715606" y="1514673"/>
            <a:ext cx="680653" cy="420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53828A1A-E2C3-49DD-9EDD-B140AA1A5A55}"/>
              </a:ext>
            </a:extLst>
          </p:cNvPr>
          <p:cNvCxnSpPr>
            <a:stCxn id="401" idx="0"/>
            <a:endCxn id="398" idx="2"/>
          </p:cNvCxnSpPr>
          <p:nvPr/>
        </p:nvCxnSpPr>
        <p:spPr>
          <a:xfrm flipV="1">
            <a:off x="5775335" y="1709852"/>
            <a:ext cx="0" cy="131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직선 화살표 연결선 420">
            <a:extLst>
              <a:ext uri="{FF2B5EF4-FFF2-40B4-BE49-F238E27FC236}">
                <a16:creationId xmlns:a16="http://schemas.microsoft.com/office/drawing/2014/main" id="{58FD7A16-9361-4F2C-8B8C-45FD58DCCF57}"/>
              </a:ext>
            </a:extLst>
          </p:cNvPr>
          <p:cNvCxnSpPr>
            <a:stCxn id="399" idx="3"/>
            <a:endCxn id="408" idx="1"/>
          </p:cNvCxnSpPr>
          <p:nvPr/>
        </p:nvCxnSpPr>
        <p:spPr>
          <a:xfrm>
            <a:off x="8715606" y="1514673"/>
            <a:ext cx="692180" cy="488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직선 화살표 연결선 421">
            <a:extLst>
              <a:ext uri="{FF2B5EF4-FFF2-40B4-BE49-F238E27FC236}">
                <a16:creationId xmlns:a16="http://schemas.microsoft.com/office/drawing/2014/main" id="{565C477A-BA5B-41EC-BB86-2708EE6AB555}"/>
              </a:ext>
            </a:extLst>
          </p:cNvPr>
          <p:cNvCxnSpPr>
            <a:stCxn id="399" idx="3"/>
            <a:endCxn id="406" idx="1"/>
          </p:cNvCxnSpPr>
          <p:nvPr/>
        </p:nvCxnSpPr>
        <p:spPr>
          <a:xfrm>
            <a:off x="8715606" y="1514673"/>
            <a:ext cx="680653" cy="557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0E3F7300-FD7C-4E3B-A494-09D807B5F539}"/>
              </a:ext>
            </a:extLst>
          </p:cNvPr>
          <p:cNvCxnSpPr>
            <a:stCxn id="399" idx="3"/>
            <a:endCxn id="405" idx="1"/>
          </p:cNvCxnSpPr>
          <p:nvPr/>
        </p:nvCxnSpPr>
        <p:spPr>
          <a:xfrm>
            <a:off x="8715606" y="1514673"/>
            <a:ext cx="680653" cy="625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직선 화살표 연결선 423">
            <a:extLst>
              <a:ext uri="{FF2B5EF4-FFF2-40B4-BE49-F238E27FC236}">
                <a16:creationId xmlns:a16="http://schemas.microsoft.com/office/drawing/2014/main" id="{750DC6D1-7A5E-454C-9346-ECE4AE83DDB4}"/>
              </a:ext>
            </a:extLst>
          </p:cNvPr>
          <p:cNvCxnSpPr>
            <a:stCxn id="399" idx="3"/>
            <a:endCxn id="407" idx="1"/>
          </p:cNvCxnSpPr>
          <p:nvPr/>
        </p:nvCxnSpPr>
        <p:spPr>
          <a:xfrm>
            <a:off x="8715606" y="1514673"/>
            <a:ext cx="692180" cy="693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직선 화살표 연결선 424">
            <a:extLst>
              <a:ext uri="{FF2B5EF4-FFF2-40B4-BE49-F238E27FC236}">
                <a16:creationId xmlns:a16="http://schemas.microsoft.com/office/drawing/2014/main" id="{4FFA6940-1D65-4D47-BCB4-F67EEB2F149C}"/>
              </a:ext>
            </a:extLst>
          </p:cNvPr>
          <p:cNvCxnSpPr>
            <a:stCxn id="409" idx="3"/>
            <a:endCxn id="417" idx="1"/>
          </p:cNvCxnSpPr>
          <p:nvPr/>
        </p:nvCxnSpPr>
        <p:spPr>
          <a:xfrm flipV="1">
            <a:off x="11159745" y="5396195"/>
            <a:ext cx="486335" cy="32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0CEBCC4F-7DEE-4085-815A-BB79602DE784}"/>
              </a:ext>
            </a:extLst>
          </p:cNvPr>
          <p:cNvCxnSpPr>
            <a:stCxn id="409" idx="3"/>
            <a:endCxn id="418" idx="1"/>
          </p:cNvCxnSpPr>
          <p:nvPr/>
        </p:nvCxnSpPr>
        <p:spPr>
          <a:xfrm>
            <a:off x="11159745" y="5717500"/>
            <a:ext cx="486335" cy="35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직선 화살표 연결선 426">
            <a:extLst>
              <a:ext uri="{FF2B5EF4-FFF2-40B4-BE49-F238E27FC236}">
                <a16:creationId xmlns:a16="http://schemas.microsoft.com/office/drawing/2014/main" id="{534D3A93-439B-4AB2-8D94-FD3E541FBE15}"/>
              </a:ext>
            </a:extLst>
          </p:cNvPr>
          <p:cNvCxnSpPr>
            <a:cxnSpLocks/>
            <a:stCxn id="406" idx="3"/>
            <a:endCxn id="415" idx="1"/>
          </p:cNvCxnSpPr>
          <p:nvPr/>
        </p:nvCxnSpPr>
        <p:spPr>
          <a:xfrm>
            <a:off x="11159745" y="7087102"/>
            <a:ext cx="447217" cy="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화살표 연결선 427">
            <a:extLst>
              <a:ext uri="{FF2B5EF4-FFF2-40B4-BE49-F238E27FC236}">
                <a16:creationId xmlns:a16="http://schemas.microsoft.com/office/drawing/2014/main" id="{BC6FE625-8DD8-4187-827C-2472F9282480}"/>
              </a:ext>
            </a:extLst>
          </p:cNvPr>
          <p:cNvCxnSpPr>
            <a:stCxn id="414" idx="3"/>
            <a:endCxn id="411" idx="1"/>
          </p:cNvCxnSpPr>
          <p:nvPr/>
        </p:nvCxnSpPr>
        <p:spPr>
          <a:xfrm>
            <a:off x="9585199" y="5084570"/>
            <a:ext cx="323447" cy="404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E87B5DA4-6AE5-4EBA-85A0-839CB38BC8CE}"/>
              </a:ext>
            </a:extLst>
          </p:cNvPr>
          <p:cNvCxnSpPr>
            <a:stCxn id="414" idx="3"/>
            <a:endCxn id="410" idx="1"/>
          </p:cNvCxnSpPr>
          <p:nvPr/>
        </p:nvCxnSpPr>
        <p:spPr>
          <a:xfrm>
            <a:off x="9585199" y="5084570"/>
            <a:ext cx="323447" cy="467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직선 화살표 연결선 429">
            <a:extLst>
              <a:ext uri="{FF2B5EF4-FFF2-40B4-BE49-F238E27FC236}">
                <a16:creationId xmlns:a16="http://schemas.microsoft.com/office/drawing/2014/main" id="{0489E291-3604-4218-8B7C-7AE55CA95B41}"/>
              </a:ext>
            </a:extLst>
          </p:cNvPr>
          <p:cNvCxnSpPr>
            <a:stCxn id="414" idx="3"/>
            <a:endCxn id="412" idx="1"/>
          </p:cNvCxnSpPr>
          <p:nvPr/>
        </p:nvCxnSpPr>
        <p:spPr>
          <a:xfrm>
            <a:off x="9585199" y="5084570"/>
            <a:ext cx="323447" cy="52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화살표 연결선 430">
            <a:extLst>
              <a:ext uri="{FF2B5EF4-FFF2-40B4-BE49-F238E27FC236}">
                <a16:creationId xmlns:a16="http://schemas.microsoft.com/office/drawing/2014/main" id="{CC816AEB-0058-483A-9496-E8A413FB540B}"/>
              </a:ext>
            </a:extLst>
          </p:cNvPr>
          <p:cNvCxnSpPr>
            <a:stCxn id="414" idx="3"/>
            <a:endCxn id="413" idx="1"/>
          </p:cNvCxnSpPr>
          <p:nvPr/>
        </p:nvCxnSpPr>
        <p:spPr>
          <a:xfrm>
            <a:off x="9585199" y="5084570"/>
            <a:ext cx="323447" cy="592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D892F14E-F43A-465A-BB97-B4A0A4F7D478}"/>
              </a:ext>
            </a:extLst>
          </p:cNvPr>
          <p:cNvCxnSpPr>
            <a:stCxn id="414" idx="3"/>
            <a:endCxn id="403" idx="1"/>
          </p:cNvCxnSpPr>
          <p:nvPr/>
        </p:nvCxnSpPr>
        <p:spPr>
          <a:xfrm>
            <a:off x="9585199" y="5084570"/>
            <a:ext cx="323447" cy="650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직선 화살표 연결선 432">
            <a:extLst>
              <a:ext uri="{FF2B5EF4-FFF2-40B4-BE49-F238E27FC236}">
                <a16:creationId xmlns:a16="http://schemas.microsoft.com/office/drawing/2014/main" id="{D200A559-F5AB-47AB-B88A-3C23DEE8062F}"/>
              </a:ext>
            </a:extLst>
          </p:cNvPr>
          <p:cNvCxnSpPr>
            <a:cxnSpLocks/>
            <a:stCxn id="403" idx="3"/>
            <a:endCxn id="416" idx="1"/>
          </p:cNvCxnSpPr>
          <p:nvPr/>
        </p:nvCxnSpPr>
        <p:spPr>
          <a:xfrm flipV="1">
            <a:off x="12334531" y="11591018"/>
            <a:ext cx="282869" cy="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사각형: 둥근 모서리 435">
            <a:extLst>
              <a:ext uri="{FF2B5EF4-FFF2-40B4-BE49-F238E27FC236}">
                <a16:creationId xmlns:a16="http://schemas.microsoft.com/office/drawing/2014/main" id="{7080B540-5ED2-4A1F-AB15-915E78C664EC}"/>
              </a:ext>
            </a:extLst>
          </p:cNvPr>
          <p:cNvSpPr/>
          <p:nvPr/>
        </p:nvSpPr>
        <p:spPr>
          <a:xfrm>
            <a:off x="5169218" y="6601877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FeverTimeEffect</a:t>
            </a:r>
            <a:endParaRPr lang="en-US" altLang="ko-KR" sz="1400" dirty="0"/>
          </a:p>
        </p:txBody>
      </p:sp>
      <p:sp>
        <p:nvSpPr>
          <p:cNvPr id="437" name="사각형: 둥근 모서리 436">
            <a:extLst>
              <a:ext uri="{FF2B5EF4-FFF2-40B4-BE49-F238E27FC236}">
                <a16:creationId xmlns:a16="http://schemas.microsoft.com/office/drawing/2014/main" id="{D0C17781-E0E0-4425-B211-B8F7FC6846C0}"/>
              </a:ext>
            </a:extLst>
          </p:cNvPr>
          <p:cNvSpPr/>
          <p:nvPr/>
        </p:nvSpPr>
        <p:spPr>
          <a:xfrm>
            <a:off x="2638113" y="4264666"/>
            <a:ext cx="2428968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CheckComboAndFeverTime</a:t>
            </a:r>
            <a:endParaRPr lang="ko-KR" altLang="en-US" sz="1400" dirty="0"/>
          </a:p>
        </p:txBody>
      </p:sp>
      <p:cxnSp>
        <p:nvCxnSpPr>
          <p:cNvPr id="438" name="직선 화살표 연결선 437">
            <a:extLst>
              <a:ext uri="{FF2B5EF4-FFF2-40B4-BE49-F238E27FC236}">
                <a16:creationId xmlns:a16="http://schemas.microsoft.com/office/drawing/2014/main" id="{B476EDC2-84CD-472A-9D83-508536E1B1C1}"/>
              </a:ext>
            </a:extLst>
          </p:cNvPr>
          <p:cNvCxnSpPr>
            <a:cxnSpLocks/>
            <a:stCxn id="437" idx="3"/>
            <a:endCxn id="436" idx="1"/>
          </p:cNvCxnSpPr>
          <p:nvPr/>
        </p:nvCxnSpPr>
        <p:spPr>
          <a:xfrm>
            <a:off x="5067081" y="4464756"/>
            <a:ext cx="102137" cy="23372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사각형: 둥근 모서리 438">
            <a:extLst>
              <a:ext uri="{FF2B5EF4-FFF2-40B4-BE49-F238E27FC236}">
                <a16:creationId xmlns:a16="http://schemas.microsoft.com/office/drawing/2014/main" id="{9E3CD4F2-536F-4019-A805-CA216685C591}"/>
              </a:ext>
            </a:extLst>
          </p:cNvPr>
          <p:cNvSpPr/>
          <p:nvPr/>
        </p:nvSpPr>
        <p:spPr>
          <a:xfrm>
            <a:off x="2626541" y="4816646"/>
            <a:ext cx="2295951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DrawTimeAndScore</a:t>
            </a:r>
            <a:endParaRPr lang="en-US" altLang="ko-KR" sz="1400" dirty="0"/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E365975C-DBD1-4123-B5A4-5F7AF3DEE67E}"/>
              </a:ext>
            </a:extLst>
          </p:cNvPr>
          <p:cNvCxnSpPr>
            <a:cxnSpLocks/>
            <a:stCxn id="436" idx="3"/>
            <a:endCxn id="681" idx="1"/>
          </p:cNvCxnSpPr>
          <p:nvPr/>
        </p:nvCxnSpPr>
        <p:spPr>
          <a:xfrm>
            <a:off x="6932704" y="6801967"/>
            <a:ext cx="227912" cy="2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화살표 연결선 442">
            <a:extLst>
              <a:ext uri="{FF2B5EF4-FFF2-40B4-BE49-F238E27FC236}">
                <a16:creationId xmlns:a16="http://schemas.microsoft.com/office/drawing/2014/main" id="{E7A36099-145B-4519-A614-63738C91B7D4}"/>
              </a:ext>
            </a:extLst>
          </p:cNvPr>
          <p:cNvCxnSpPr>
            <a:cxnSpLocks/>
            <a:stCxn id="115" idx="3"/>
            <a:endCxn id="398" idx="1"/>
          </p:cNvCxnSpPr>
          <p:nvPr/>
        </p:nvCxnSpPr>
        <p:spPr>
          <a:xfrm>
            <a:off x="4414092" y="1509762"/>
            <a:ext cx="479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직선 화살표 연결선 444">
            <a:extLst>
              <a:ext uri="{FF2B5EF4-FFF2-40B4-BE49-F238E27FC236}">
                <a16:creationId xmlns:a16="http://schemas.microsoft.com/office/drawing/2014/main" id="{66B4ED68-1697-40D5-A939-D6E66F6C48E2}"/>
              </a:ext>
            </a:extLst>
          </p:cNvPr>
          <p:cNvCxnSpPr>
            <a:cxnSpLocks/>
            <a:stCxn id="26" idx="3"/>
            <a:endCxn id="437" idx="1"/>
          </p:cNvCxnSpPr>
          <p:nvPr/>
        </p:nvCxnSpPr>
        <p:spPr>
          <a:xfrm>
            <a:off x="2361169" y="3431992"/>
            <a:ext cx="276944" cy="1032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F0ACC7F0-6FCB-446A-8193-613C81DC7184}"/>
              </a:ext>
            </a:extLst>
          </p:cNvPr>
          <p:cNvCxnSpPr>
            <a:cxnSpLocks/>
            <a:stCxn id="399" idx="2"/>
            <a:endCxn id="414" idx="0"/>
          </p:cNvCxnSpPr>
          <p:nvPr/>
        </p:nvCxnSpPr>
        <p:spPr>
          <a:xfrm>
            <a:off x="7833863" y="1714763"/>
            <a:ext cx="510364" cy="3169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직선 화살표 연결선 448">
            <a:extLst>
              <a:ext uri="{FF2B5EF4-FFF2-40B4-BE49-F238E27FC236}">
                <a16:creationId xmlns:a16="http://schemas.microsoft.com/office/drawing/2014/main" id="{F57BFF6B-0BCB-420C-8808-C45D97DB20A5}"/>
              </a:ext>
            </a:extLst>
          </p:cNvPr>
          <p:cNvCxnSpPr>
            <a:cxnSpLocks/>
            <a:stCxn id="24" idx="3"/>
            <a:endCxn id="435" idx="1"/>
          </p:cNvCxnSpPr>
          <p:nvPr/>
        </p:nvCxnSpPr>
        <p:spPr>
          <a:xfrm flipV="1">
            <a:off x="2365026" y="287278"/>
            <a:ext cx="295260" cy="186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화살표 연결선 449">
            <a:extLst>
              <a:ext uri="{FF2B5EF4-FFF2-40B4-BE49-F238E27FC236}">
                <a16:creationId xmlns:a16="http://schemas.microsoft.com/office/drawing/2014/main" id="{5B6EF30B-27BB-49EB-8514-46D2F58A8276}"/>
              </a:ext>
            </a:extLst>
          </p:cNvPr>
          <p:cNvCxnSpPr>
            <a:cxnSpLocks/>
            <a:stCxn id="24" idx="3"/>
            <a:endCxn id="402" idx="1"/>
          </p:cNvCxnSpPr>
          <p:nvPr/>
        </p:nvCxnSpPr>
        <p:spPr>
          <a:xfrm flipV="1">
            <a:off x="2365026" y="783124"/>
            <a:ext cx="295260" cy="1372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화살표 연결선 450">
            <a:extLst>
              <a:ext uri="{FF2B5EF4-FFF2-40B4-BE49-F238E27FC236}">
                <a16:creationId xmlns:a16="http://schemas.microsoft.com/office/drawing/2014/main" id="{3144F0A6-7E71-42F1-8F6E-3DAE5F5F1720}"/>
              </a:ext>
            </a:extLst>
          </p:cNvPr>
          <p:cNvCxnSpPr>
            <a:cxnSpLocks/>
            <a:stCxn id="26" idx="3"/>
            <a:endCxn id="439" idx="1"/>
          </p:cNvCxnSpPr>
          <p:nvPr/>
        </p:nvCxnSpPr>
        <p:spPr>
          <a:xfrm>
            <a:off x="2361169" y="3431992"/>
            <a:ext cx="265372" cy="1584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BAC0FA5E-0F48-4D9F-8FA0-AC83C2F0B1D5}"/>
              </a:ext>
            </a:extLst>
          </p:cNvPr>
          <p:cNvCxnSpPr>
            <a:cxnSpLocks/>
            <a:stCxn id="26" idx="3"/>
            <a:endCxn id="414" idx="1"/>
          </p:cNvCxnSpPr>
          <p:nvPr/>
        </p:nvCxnSpPr>
        <p:spPr>
          <a:xfrm>
            <a:off x="2361169" y="3431992"/>
            <a:ext cx="4742086" cy="165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사각형: 둥근 모서리 650">
            <a:extLst>
              <a:ext uri="{FF2B5EF4-FFF2-40B4-BE49-F238E27FC236}">
                <a16:creationId xmlns:a16="http://schemas.microsoft.com/office/drawing/2014/main" id="{B8D04DEE-CF84-4D6C-8E85-7089584701A8}"/>
              </a:ext>
            </a:extLst>
          </p:cNvPr>
          <p:cNvSpPr/>
          <p:nvPr/>
        </p:nvSpPr>
        <p:spPr>
          <a:xfrm>
            <a:off x="2638113" y="5430935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FirstSetBar</a:t>
            </a:r>
            <a:endParaRPr lang="ko-KR" altLang="en-US" sz="1400" dirty="0"/>
          </a:p>
        </p:txBody>
      </p:sp>
      <p:sp>
        <p:nvSpPr>
          <p:cNvPr id="652" name="사각형: 둥근 모서리 651">
            <a:extLst>
              <a:ext uri="{FF2B5EF4-FFF2-40B4-BE49-F238E27FC236}">
                <a16:creationId xmlns:a16="http://schemas.microsoft.com/office/drawing/2014/main" id="{34FB6426-BFC8-454A-A97C-95DF8F7FB839}"/>
              </a:ext>
            </a:extLst>
          </p:cNvPr>
          <p:cNvSpPr/>
          <p:nvPr/>
        </p:nvSpPr>
        <p:spPr>
          <a:xfrm>
            <a:off x="2623645" y="6028288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SetCocktailBar</a:t>
            </a:r>
            <a:endParaRPr lang="ko-KR" altLang="en-US" sz="1400" dirty="0"/>
          </a:p>
        </p:txBody>
      </p:sp>
      <p:sp>
        <p:nvSpPr>
          <p:cNvPr id="653" name="사각형: 둥근 모서리 652">
            <a:extLst>
              <a:ext uri="{FF2B5EF4-FFF2-40B4-BE49-F238E27FC236}">
                <a16:creationId xmlns:a16="http://schemas.microsoft.com/office/drawing/2014/main" id="{F89F3BF0-5E12-4DAA-A5D5-3FAE13F8E35C}"/>
              </a:ext>
            </a:extLst>
          </p:cNvPr>
          <p:cNvSpPr/>
          <p:nvPr/>
        </p:nvSpPr>
        <p:spPr>
          <a:xfrm>
            <a:off x="5167754" y="4196186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DrawCockTail</a:t>
            </a:r>
            <a:endParaRPr lang="ko-KR" altLang="en-US" sz="1400" dirty="0"/>
          </a:p>
        </p:txBody>
      </p:sp>
      <p:sp>
        <p:nvSpPr>
          <p:cNvPr id="654" name="사각형: 둥근 모서리 653">
            <a:extLst>
              <a:ext uri="{FF2B5EF4-FFF2-40B4-BE49-F238E27FC236}">
                <a16:creationId xmlns:a16="http://schemas.microsoft.com/office/drawing/2014/main" id="{10FC91A3-996B-4BED-AACE-9049156DD21C}"/>
              </a:ext>
            </a:extLst>
          </p:cNvPr>
          <p:cNvSpPr/>
          <p:nvPr/>
        </p:nvSpPr>
        <p:spPr>
          <a:xfrm>
            <a:off x="7103255" y="4185854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DrawShaking</a:t>
            </a:r>
            <a:endParaRPr lang="en-US" altLang="ko-KR" sz="1400" dirty="0"/>
          </a:p>
          <a:p>
            <a:pPr algn="ctr">
              <a:defRPr/>
            </a:pPr>
            <a:r>
              <a:rPr lang="en-US" altLang="ko-KR" sz="1400" dirty="0" err="1"/>
              <a:t>GageBar</a:t>
            </a:r>
            <a:endParaRPr lang="ko-KR" altLang="en-US" sz="1400" dirty="0"/>
          </a:p>
        </p:txBody>
      </p:sp>
      <p:cxnSp>
        <p:nvCxnSpPr>
          <p:cNvPr id="655" name="직선 화살표 연결선 654">
            <a:extLst>
              <a:ext uri="{FF2B5EF4-FFF2-40B4-BE49-F238E27FC236}">
                <a16:creationId xmlns:a16="http://schemas.microsoft.com/office/drawing/2014/main" id="{C7CF9D8B-14D1-4D6B-B5CB-4B983CD117EE}"/>
              </a:ext>
            </a:extLst>
          </p:cNvPr>
          <p:cNvCxnSpPr>
            <a:cxnSpLocks/>
            <a:stCxn id="653" idx="3"/>
            <a:endCxn id="654" idx="1"/>
          </p:cNvCxnSpPr>
          <p:nvPr/>
        </p:nvCxnSpPr>
        <p:spPr>
          <a:xfrm flipV="1">
            <a:off x="6931240" y="4385944"/>
            <a:ext cx="172015" cy="10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6" name="사각형: 둥근 모서리 655">
            <a:extLst>
              <a:ext uri="{FF2B5EF4-FFF2-40B4-BE49-F238E27FC236}">
                <a16:creationId xmlns:a16="http://schemas.microsoft.com/office/drawing/2014/main" id="{ED490B31-6B2A-4A08-A1B0-00D7930625A1}"/>
              </a:ext>
            </a:extLst>
          </p:cNvPr>
          <p:cNvSpPr/>
          <p:nvPr/>
        </p:nvSpPr>
        <p:spPr>
          <a:xfrm>
            <a:off x="7301845" y="7335823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Redrawsetting</a:t>
            </a:r>
            <a:endParaRPr lang="ko-KR" altLang="en-US" sz="1400" dirty="0"/>
          </a:p>
        </p:txBody>
      </p:sp>
      <p:sp>
        <p:nvSpPr>
          <p:cNvPr id="657" name="사각형: 둥근 모서리 656">
            <a:extLst>
              <a:ext uri="{FF2B5EF4-FFF2-40B4-BE49-F238E27FC236}">
                <a16:creationId xmlns:a16="http://schemas.microsoft.com/office/drawing/2014/main" id="{257612F8-4038-4395-8F83-8A5573AA0B5D}"/>
              </a:ext>
            </a:extLst>
          </p:cNvPr>
          <p:cNvSpPr/>
          <p:nvPr/>
        </p:nvSpPr>
        <p:spPr>
          <a:xfrm>
            <a:off x="5166174" y="8849119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OfferCockTail</a:t>
            </a:r>
            <a:endParaRPr lang="ko-KR" altLang="en-US" sz="1400" dirty="0"/>
          </a:p>
        </p:txBody>
      </p:sp>
      <p:sp>
        <p:nvSpPr>
          <p:cNvPr id="658" name="사각형: 둥근 모서리 657">
            <a:extLst>
              <a:ext uri="{FF2B5EF4-FFF2-40B4-BE49-F238E27FC236}">
                <a16:creationId xmlns:a16="http://schemas.microsoft.com/office/drawing/2014/main" id="{C93A20D4-9336-4FB4-A963-E28D4F96E4B7}"/>
              </a:ext>
            </a:extLst>
          </p:cNvPr>
          <p:cNvSpPr/>
          <p:nvPr/>
        </p:nvSpPr>
        <p:spPr>
          <a:xfrm>
            <a:off x="7301845" y="7884125"/>
            <a:ext cx="1763486" cy="392769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RecipeCheck</a:t>
            </a:r>
            <a:endParaRPr lang="ko-KR" altLang="en-US" sz="1400" dirty="0"/>
          </a:p>
        </p:txBody>
      </p:sp>
      <p:cxnSp>
        <p:nvCxnSpPr>
          <p:cNvPr id="659" name="직선 화살표 연결선 658">
            <a:extLst>
              <a:ext uri="{FF2B5EF4-FFF2-40B4-BE49-F238E27FC236}">
                <a16:creationId xmlns:a16="http://schemas.microsoft.com/office/drawing/2014/main" id="{C7C9F19E-2F39-4D47-8008-0ED46B43EDE7}"/>
              </a:ext>
            </a:extLst>
          </p:cNvPr>
          <p:cNvCxnSpPr>
            <a:cxnSpLocks/>
            <a:stCxn id="657" idx="3"/>
            <a:endCxn id="658" idx="1"/>
          </p:cNvCxnSpPr>
          <p:nvPr/>
        </p:nvCxnSpPr>
        <p:spPr>
          <a:xfrm flipV="1">
            <a:off x="6929660" y="8080510"/>
            <a:ext cx="372185" cy="96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사각형: 둥근 모서리 659">
            <a:extLst>
              <a:ext uri="{FF2B5EF4-FFF2-40B4-BE49-F238E27FC236}">
                <a16:creationId xmlns:a16="http://schemas.microsoft.com/office/drawing/2014/main" id="{F3E16203-C642-42C7-B4B3-073735BFE57D}"/>
              </a:ext>
            </a:extLst>
          </p:cNvPr>
          <p:cNvSpPr/>
          <p:nvPr/>
        </p:nvSpPr>
        <p:spPr>
          <a:xfrm>
            <a:off x="7301845" y="8449485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removeGuestBoard</a:t>
            </a:r>
            <a:endParaRPr lang="ko-KR" altLang="en-US" sz="1400" dirty="0"/>
          </a:p>
        </p:txBody>
      </p:sp>
      <p:cxnSp>
        <p:nvCxnSpPr>
          <p:cNvPr id="661" name="직선 화살표 연결선 660">
            <a:extLst>
              <a:ext uri="{FF2B5EF4-FFF2-40B4-BE49-F238E27FC236}">
                <a16:creationId xmlns:a16="http://schemas.microsoft.com/office/drawing/2014/main" id="{D2955A98-6CD1-488F-980B-637947EF27E9}"/>
              </a:ext>
            </a:extLst>
          </p:cNvPr>
          <p:cNvCxnSpPr>
            <a:cxnSpLocks/>
            <a:stCxn id="657" idx="3"/>
            <a:endCxn id="660" idx="1"/>
          </p:cNvCxnSpPr>
          <p:nvPr/>
        </p:nvCxnSpPr>
        <p:spPr>
          <a:xfrm flipV="1">
            <a:off x="6929660" y="8649575"/>
            <a:ext cx="372185" cy="399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2" name="사각형: 둥근 모서리 661">
            <a:extLst>
              <a:ext uri="{FF2B5EF4-FFF2-40B4-BE49-F238E27FC236}">
                <a16:creationId xmlns:a16="http://schemas.microsoft.com/office/drawing/2014/main" id="{4BA8E460-4B9A-46BC-9DAA-59909221D042}"/>
              </a:ext>
            </a:extLst>
          </p:cNvPr>
          <p:cNvSpPr/>
          <p:nvPr/>
        </p:nvSpPr>
        <p:spPr>
          <a:xfrm>
            <a:off x="5166174" y="8300043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PrintOffered</a:t>
            </a:r>
            <a:endParaRPr lang="en-US" altLang="ko-KR" sz="1400" dirty="0"/>
          </a:p>
          <a:p>
            <a:pPr algn="ctr">
              <a:defRPr/>
            </a:pPr>
            <a:r>
              <a:rPr lang="en-US" altLang="ko-KR" sz="1400" dirty="0" err="1"/>
              <a:t>CockTail</a:t>
            </a:r>
            <a:endParaRPr lang="ko-KR" altLang="en-US" sz="1400" dirty="0"/>
          </a:p>
        </p:txBody>
      </p:sp>
      <p:cxnSp>
        <p:nvCxnSpPr>
          <p:cNvPr id="663" name="직선 화살표 연결선 662">
            <a:extLst>
              <a:ext uri="{FF2B5EF4-FFF2-40B4-BE49-F238E27FC236}">
                <a16:creationId xmlns:a16="http://schemas.microsoft.com/office/drawing/2014/main" id="{63D3021B-DDE8-4A3B-9BBB-CA493ECA284F}"/>
              </a:ext>
            </a:extLst>
          </p:cNvPr>
          <p:cNvCxnSpPr>
            <a:cxnSpLocks/>
            <a:stCxn id="662" idx="3"/>
            <a:endCxn id="658" idx="1"/>
          </p:cNvCxnSpPr>
          <p:nvPr/>
        </p:nvCxnSpPr>
        <p:spPr>
          <a:xfrm flipV="1">
            <a:off x="6929660" y="8080510"/>
            <a:ext cx="372185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사각형: 둥근 모서리 663">
            <a:extLst>
              <a:ext uri="{FF2B5EF4-FFF2-40B4-BE49-F238E27FC236}">
                <a16:creationId xmlns:a16="http://schemas.microsoft.com/office/drawing/2014/main" id="{F95C3EF1-1FEE-443C-9BEB-A57A95890595}"/>
              </a:ext>
            </a:extLst>
          </p:cNvPr>
          <p:cNvSpPr/>
          <p:nvPr/>
        </p:nvSpPr>
        <p:spPr>
          <a:xfrm>
            <a:off x="5166174" y="7752515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CleanTable</a:t>
            </a:r>
            <a:endParaRPr lang="ko-KR" altLang="en-US" sz="1400" dirty="0"/>
          </a:p>
        </p:txBody>
      </p:sp>
      <p:cxnSp>
        <p:nvCxnSpPr>
          <p:cNvPr id="665" name="직선 화살표 연결선 664">
            <a:extLst>
              <a:ext uri="{FF2B5EF4-FFF2-40B4-BE49-F238E27FC236}">
                <a16:creationId xmlns:a16="http://schemas.microsoft.com/office/drawing/2014/main" id="{C7F46E8E-11F2-4D9F-89F6-6FB637CA8EDD}"/>
              </a:ext>
            </a:extLst>
          </p:cNvPr>
          <p:cNvCxnSpPr>
            <a:stCxn id="664" idx="3"/>
            <a:endCxn id="656" idx="1"/>
          </p:cNvCxnSpPr>
          <p:nvPr/>
        </p:nvCxnSpPr>
        <p:spPr>
          <a:xfrm flipV="1">
            <a:off x="6929660" y="7535913"/>
            <a:ext cx="372185" cy="41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6" name="사각형: 둥근 모서리 665">
            <a:extLst>
              <a:ext uri="{FF2B5EF4-FFF2-40B4-BE49-F238E27FC236}">
                <a16:creationId xmlns:a16="http://schemas.microsoft.com/office/drawing/2014/main" id="{926035F5-A31D-45E4-9C25-B0DD308BE59F}"/>
              </a:ext>
            </a:extLst>
          </p:cNvPr>
          <p:cNvSpPr/>
          <p:nvPr/>
        </p:nvSpPr>
        <p:spPr>
          <a:xfrm>
            <a:off x="2623645" y="6625641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RedrawOfferdBar</a:t>
            </a:r>
            <a:endParaRPr lang="ko-KR" altLang="en-US" sz="1400" dirty="0"/>
          </a:p>
        </p:txBody>
      </p:sp>
      <p:sp>
        <p:nvSpPr>
          <p:cNvPr id="667" name="사각형: 둥근 모서리 666">
            <a:extLst>
              <a:ext uri="{FF2B5EF4-FFF2-40B4-BE49-F238E27FC236}">
                <a16:creationId xmlns:a16="http://schemas.microsoft.com/office/drawing/2014/main" id="{1D3E8B68-D577-4D83-86BB-872496B1C3B2}"/>
              </a:ext>
            </a:extLst>
          </p:cNvPr>
          <p:cNvSpPr/>
          <p:nvPr/>
        </p:nvSpPr>
        <p:spPr>
          <a:xfrm>
            <a:off x="2638113" y="3606249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settingBar</a:t>
            </a:r>
            <a:endParaRPr lang="ko-KR" altLang="en-US" sz="1400" dirty="0"/>
          </a:p>
        </p:txBody>
      </p:sp>
      <p:sp>
        <p:nvSpPr>
          <p:cNvPr id="668" name="사각형: 둥근 모서리 667">
            <a:extLst>
              <a:ext uri="{FF2B5EF4-FFF2-40B4-BE49-F238E27FC236}">
                <a16:creationId xmlns:a16="http://schemas.microsoft.com/office/drawing/2014/main" id="{1B96B4E0-0684-4660-97C0-CA769678390A}"/>
              </a:ext>
            </a:extLst>
          </p:cNvPr>
          <p:cNvSpPr/>
          <p:nvPr/>
        </p:nvSpPr>
        <p:spPr>
          <a:xfrm>
            <a:off x="5170583" y="4851076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playMinigame</a:t>
            </a:r>
            <a:endParaRPr lang="ko-KR" altLang="en-US" sz="1400" dirty="0"/>
          </a:p>
        </p:txBody>
      </p:sp>
      <p:sp>
        <p:nvSpPr>
          <p:cNvPr id="669" name="사각형: 둥근 모서리 668">
            <a:extLst>
              <a:ext uri="{FF2B5EF4-FFF2-40B4-BE49-F238E27FC236}">
                <a16:creationId xmlns:a16="http://schemas.microsoft.com/office/drawing/2014/main" id="{7DFBB2B3-88FC-4A7C-9576-3E95FE02951B}"/>
              </a:ext>
            </a:extLst>
          </p:cNvPr>
          <p:cNvSpPr/>
          <p:nvPr/>
        </p:nvSpPr>
        <p:spPr>
          <a:xfrm>
            <a:off x="5170583" y="5416436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ingredientBox</a:t>
            </a:r>
            <a:endParaRPr lang="ko-KR" altLang="en-US" sz="1400" dirty="0"/>
          </a:p>
        </p:txBody>
      </p:sp>
      <p:sp>
        <p:nvSpPr>
          <p:cNvPr id="670" name="사각형: 둥근 모서리 669">
            <a:extLst>
              <a:ext uri="{FF2B5EF4-FFF2-40B4-BE49-F238E27FC236}">
                <a16:creationId xmlns:a16="http://schemas.microsoft.com/office/drawing/2014/main" id="{FB0FAC4A-9AFB-46E1-B3AE-8E862F259D3E}"/>
              </a:ext>
            </a:extLst>
          </p:cNvPr>
          <p:cNvSpPr/>
          <p:nvPr/>
        </p:nvSpPr>
        <p:spPr>
          <a:xfrm>
            <a:off x="5169003" y="7204213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canMoveTo</a:t>
            </a:r>
            <a:endParaRPr lang="ko-KR" altLang="en-US" sz="1400" dirty="0"/>
          </a:p>
        </p:txBody>
      </p:sp>
      <p:sp>
        <p:nvSpPr>
          <p:cNvPr id="671" name="사각형: 둥근 모서리 670">
            <a:extLst>
              <a:ext uri="{FF2B5EF4-FFF2-40B4-BE49-F238E27FC236}">
                <a16:creationId xmlns:a16="http://schemas.microsoft.com/office/drawing/2014/main" id="{EC8A521A-64C2-4538-814A-281AA52D817C}"/>
              </a:ext>
            </a:extLst>
          </p:cNvPr>
          <p:cNvSpPr/>
          <p:nvPr/>
        </p:nvSpPr>
        <p:spPr>
          <a:xfrm>
            <a:off x="5170583" y="5981796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deleteingredientBox</a:t>
            </a:r>
            <a:endParaRPr lang="ko-KR" altLang="en-US" sz="1400" dirty="0"/>
          </a:p>
        </p:txBody>
      </p:sp>
      <p:cxnSp>
        <p:nvCxnSpPr>
          <p:cNvPr id="672" name="직선 화살표 연결선 671">
            <a:extLst>
              <a:ext uri="{FF2B5EF4-FFF2-40B4-BE49-F238E27FC236}">
                <a16:creationId xmlns:a16="http://schemas.microsoft.com/office/drawing/2014/main" id="{BA58AF30-AC6E-414A-8595-2F19FA528FB6}"/>
              </a:ext>
            </a:extLst>
          </p:cNvPr>
          <p:cNvCxnSpPr>
            <a:stCxn id="667" idx="3"/>
            <a:endCxn id="668" idx="1"/>
          </p:cNvCxnSpPr>
          <p:nvPr/>
        </p:nvCxnSpPr>
        <p:spPr>
          <a:xfrm>
            <a:off x="4401599" y="3806339"/>
            <a:ext cx="768984" cy="1244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직선 화살표 연결선 672">
            <a:extLst>
              <a:ext uri="{FF2B5EF4-FFF2-40B4-BE49-F238E27FC236}">
                <a16:creationId xmlns:a16="http://schemas.microsoft.com/office/drawing/2014/main" id="{0FD82C21-85B4-4A3A-8870-BBCB3B4CE0A0}"/>
              </a:ext>
            </a:extLst>
          </p:cNvPr>
          <p:cNvCxnSpPr>
            <a:stCxn id="667" idx="3"/>
            <a:endCxn id="669" idx="1"/>
          </p:cNvCxnSpPr>
          <p:nvPr/>
        </p:nvCxnSpPr>
        <p:spPr>
          <a:xfrm>
            <a:off x="4401599" y="3806339"/>
            <a:ext cx="768984" cy="1810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직선 화살표 연결선 673">
            <a:extLst>
              <a:ext uri="{FF2B5EF4-FFF2-40B4-BE49-F238E27FC236}">
                <a16:creationId xmlns:a16="http://schemas.microsoft.com/office/drawing/2014/main" id="{0831A574-6A3D-4D20-B9F3-7543745C7A9F}"/>
              </a:ext>
            </a:extLst>
          </p:cNvPr>
          <p:cNvCxnSpPr>
            <a:cxnSpLocks/>
            <a:stCxn id="667" idx="3"/>
            <a:endCxn id="671" idx="1"/>
          </p:cNvCxnSpPr>
          <p:nvPr/>
        </p:nvCxnSpPr>
        <p:spPr>
          <a:xfrm>
            <a:off x="4401599" y="3806339"/>
            <a:ext cx="768984" cy="2375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직선 화살표 연결선 674">
            <a:extLst>
              <a:ext uri="{FF2B5EF4-FFF2-40B4-BE49-F238E27FC236}">
                <a16:creationId xmlns:a16="http://schemas.microsoft.com/office/drawing/2014/main" id="{1378375A-48F3-4248-B122-CE3A648C03EA}"/>
              </a:ext>
            </a:extLst>
          </p:cNvPr>
          <p:cNvCxnSpPr>
            <a:stCxn id="667" idx="3"/>
            <a:endCxn id="670" idx="1"/>
          </p:cNvCxnSpPr>
          <p:nvPr/>
        </p:nvCxnSpPr>
        <p:spPr>
          <a:xfrm>
            <a:off x="4401599" y="3806339"/>
            <a:ext cx="767404" cy="3597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직선 화살표 연결선 675">
            <a:extLst>
              <a:ext uri="{FF2B5EF4-FFF2-40B4-BE49-F238E27FC236}">
                <a16:creationId xmlns:a16="http://schemas.microsoft.com/office/drawing/2014/main" id="{50E23FB8-3114-4E81-AF09-E32748F21763}"/>
              </a:ext>
            </a:extLst>
          </p:cNvPr>
          <p:cNvCxnSpPr>
            <a:stCxn id="667" idx="3"/>
            <a:endCxn id="664" idx="1"/>
          </p:cNvCxnSpPr>
          <p:nvPr/>
        </p:nvCxnSpPr>
        <p:spPr>
          <a:xfrm>
            <a:off x="4401599" y="3806339"/>
            <a:ext cx="764575" cy="4146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직선 화살표 연결선 676">
            <a:extLst>
              <a:ext uri="{FF2B5EF4-FFF2-40B4-BE49-F238E27FC236}">
                <a16:creationId xmlns:a16="http://schemas.microsoft.com/office/drawing/2014/main" id="{4E6A3C7E-5BCB-438C-A825-E04DE525E9FB}"/>
              </a:ext>
            </a:extLst>
          </p:cNvPr>
          <p:cNvCxnSpPr>
            <a:stCxn id="667" idx="3"/>
            <a:endCxn id="656" idx="1"/>
          </p:cNvCxnSpPr>
          <p:nvPr/>
        </p:nvCxnSpPr>
        <p:spPr>
          <a:xfrm>
            <a:off x="4401599" y="3806339"/>
            <a:ext cx="2900246" cy="3729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직선 화살표 연결선 677">
            <a:extLst>
              <a:ext uri="{FF2B5EF4-FFF2-40B4-BE49-F238E27FC236}">
                <a16:creationId xmlns:a16="http://schemas.microsoft.com/office/drawing/2014/main" id="{B6B4E93D-B262-4E09-BB5C-13C77F0EF6AF}"/>
              </a:ext>
            </a:extLst>
          </p:cNvPr>
          <p:cNvCxnSpPr>
            <a:stCxn id="667" idx="3"/>
            <a:endCxn id="653" idx="1"/>
          </p:cNvCxnSpPr>
          <p:nvPr/>
        </p:nvCxnSpPr>
        <p:spPr>
          <a:xfrm>
            <a:off x="4401599" y="3806339"/>
            <a:ext cx="766155" cy="58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9" name="사각형: 둥근 모서리 678">
            <a:extLst>
              <a:ext uri="{FF2B5EF4-FFF2-40B4-BE49-F238E27FC236}">
                <a16:creationId xmlns:a16="http://schemas.microsoft.com/office/drawing/2014/main" id="{1FCF86FF-0736-480A-87FD-9B331F44486A}"/>
              </a:ext>
            </a:extLst>
          </p:cNvPr>
          <p:cNvSpPr/>
          <p:nvPr/>
        </p:nvSpPr>
        <p:spPr>
          <a:xfrm>
            <a:off x="5167754" y="3679793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selectIngredient</a:t>
            </a:r>
            <a:endParaRPr lang="ko-KR" altLang="en-US" sz="1400" dirty="0"/>
          </a:p>
        </p:txBody>
      </p:sp>
      <p:cxnSp>
        <p:nvCxnSpPr>
          <p:cNvPr id="680" name="직선 화살표 연결선 679">
            <a:extLst>
              <a:ext uri="{FF2B5EF4-FFF2-40B4-BE49-F238E27FC236}">
                <a16:creationId xmlns:a16="http://schemas.microsoft.com/office/drawing/2014/main" id="{802C5548-9869-4FDF-AC54-245639CC65BA}"/>
              </a:ext>
            </a:extLst>
          </p:cNvPr>
          <p:cNvCxnSpPr>
            <a:stCxn id="667" idx="3"/>
            <a:endCxn id="679" idx="1"/>
          </p:cNvCxnSpPr>
          <p:nvPr/>
        </p:nvCxnSpPr>
        <p:spPr>
          <a:xfrm>
            <a:off x="4401599" y="3806339"/>
            <a:ext cx="766155" cy="73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1" name="사각형: 둥근 모서리 680">
            <a:extLst>
              <a:ext uri="{FF2B5EF4-FFF2-40B4-BE49-F238E27FC236}">
                <a16:creationId xmlns:a16="http://schemas.microsoft.com/office/drawing/2014/main" id="{44DEFDB3-AEFF-4327-8B70-A3CB52723F68}"/>
              </a:ext>
            </a:extLst>
          </p:cNvPr>
          <p:cNvSpPr/>
          <p:nvPr/>
        </p:nvSpPr>
        <p:spPr>
          <a:xfrm>
            <a:off x="7160616" y="6604249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RecipeCheck</a:t>
            </a:r>
            <a:endParaRPr lang="ko-KR" altLang="en-US" sz="1400" dirty="0"/>
          </a:p>
        </p:txBody>
      </p:sp>
      <p:sp>
        <p:nvSpPr>
          <p:cNvPr id="682" name="사각형: 둥근 모서리 681">
            <a:extLst>
              <a:ext uri="{FF2B5EF4-FFF2-40B4-BE49-F238E27FC236}">
                <a16:creationId xmlns:a16="http://schemas.microsoft.com/office/drawing/2014/main" id="{B0AF00DA-1858-41A4-B47E-2B57D0AD4BEB}"/>
              </a:ext>
            </a:extLst>
          </p:cNvPr>
          <p:cNvSpPr/>
          <p:nvPr/>
        </p:nvSpPr>
        <p:spPr>
          <a:xfrm>
            <a:off x="11606962" y="7533985"/>
            <a:ext cx="1763486" cy="40018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400" dirty="0" err="1"/>
              <a:t>CheckComboAndFeverTime</a:t>
            </a:r>
            <a:endParaRPr lang="ko-KR" altLang="en-US" sz="1400" dirty="0"/>
          </a:p>
        </p:txBody>
      </p:sp>
      <p:cxnSp>
        <p:nvCxnSpPr>
          <p:cNvPr id="683" name="직선 화살표 연결선 682">
            <a:extLst>
              <a:ext uri="{FF2B5EF4-FFF2-40B4-BE49-F238E27FC236}">
                <a16:creationId xmlns:a16="http://schemas.microsoft.com/office/drawing/2014/main" id="{13CD915C-94B8-404F-81CB-94DC031B21B4}"/>
              </a:ext>
            </a:extLst>
          </p:cNvPr>
          <p:cNvCxnSpPr>
            <a:stCxn id="681" idx="3"/>
            <a:endCxn id="682" idx="1"/>
          </p:cNvCxnSpPr>
          <p:nvPr/>
        </p:nvCxnSpPr>
        <p:spPr>
          <a:xfrm>
            <a:off x="8924102" y="6804339"/>
            <a:ext cx="2682860" cy="92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직선 화살표 연결선 829">
            <a:extLst>
              <a:ext uri="{FF2B5EF4-FFF2-40B4-BE49-F238E27FC236}">
                <a16:creationId xmlns:a16="http://schemas.microsoft.com/office/drawing/2014/main" id="{8D8019F9-CADE-40E2-8419-5DDB8E4EAA1C}"/>
              </a:ext>
            </a:extLst>
          </p:cNvPr>
          <p:cNvCxnSpPr>
            <a:stCxn id="26" idx="3"/>
            <a:endCxn id="667" idx="1"/>
          </p:cNvCxnSpPr>
          <p:nvPr/>
        </p:nvCxnSpPr>
        <p:spPr>
          <a:xfrm>
            <a:off x="2361169" y="3431992"/>
            <a:ext cx="276944" cy="37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직선 화살표 연결선 831">
            <a:extLst>
              <a:ext uri="{FF2B5EF4-FFF2-40B4-BE49-F238E27FC236}">
                <a16:creationId xmlns:a16="http://schemas.microsoft.com/office/drawing/2014/main" id="{0F0D3F2C-A063-49EA-A25A-E545767A910F}"/>
              </a:ext>
            </a:extLst>
          </p:cNvPr>
          <p:cNvCxnSpPr>
            <a:stCxn id="26" idx="3"/>
            <a:endCxn id="651" idx="1"/>
          </p:cNvCxnSpPr>
          <p:nvPr/>
        </p:nvCxnSpPr>
        <p:spPr>
          <a:xfrm>
            <a:off x="2361169" y="3431992"/>
            <a:ext cx="276944" cy="219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" name="제목 1">
            <a:extLst>
              <a:ext uri="{FF2B5EF4-FFF2-40B4-BE49-F238E27FC236}">
                <a16:creationId xmlns:a16="http://schemas.microsoft.com/office/drawing/2014/main" id="{056E23DA-B756-422D-9F33-E8A045F2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143221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함수 구조도</a:t>
            </a:r>
          </a:p>
        </p:txBody>
      </p:sp>
      <p:cxnSp>
        <p:nvCxnSpPr>
          <p:cNvPr id="834" name="직선 화살표 연결선 833">
            <a:extLst>
              <a:ext uri="{FF2B5EF4-FFF2-40B4-BE49-F238E27FC236}">
                <a16:creationId xmlns:a16="http://schemas.microsoft.com/office/drawing/2014/main" id="{2FF2D9D1-016A-45D9-BFD2-E5C9ADA82A05}"/>
              </a:ext>
            </a:extLst>
          </p:cNvPr>
          <p:cNvCxnSpPr>
            <a:stCxn id="26" idx="3"/>
          </p:cNvCxnSpPr>
          <p:nvPr/>
        </p:nvCxnSpPr>
        <p:spPr>
          <a:xfrm>
            <a:off x="2361169" y="3431992"/>
            <a:ext cx="272758" cy="2949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직선 화살표 연결선 835">
            <a:extLst>
              <a:ext uri="{FF2B5EF4-FFF2-40B4-BE49-F238E27FC236}">
                <a16:creationId xmlns:a16="http://schemas.microsoft.com/office/drawing/2014/main" id="{5EDDB382-A94A-4C49-8BA2-B41E7AAFAE5C}"/>
              </a:ext>
            </a:extLst>
          </p:cNvPr>
          <p:cNvCxnSpPr>
            <a:stCxn id="26" idx="3"/>
            <a:endCxn id="666" idx="1"/>
          </p:cNvCxnSpPr>
          <p:nvPr/>
        </p:nvCxnSpPr>
        <p:spPr>
          <a:xfrm>
            <a:off x="2361169" y="3431992"/>
            <a:ext cx="262476" cy="3393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사각형: 둥근 모서리 434">
            <a:extLst>
              <a:ext uri="{FF2B5EF4-FFF2-40B4-BE49-F238E27FC236}">
                <a16:creationId xmlns:a16="http://schemas.microsoft.com/office/drawing/2014/main" id="{29F8742F-3AA2-4795-BFCB-84FBAA75E913}"/>
              </a:ext>
            </a:extLst>
          </p:cNvPr>
          <p:cNvSpPr/>
          <p:nvPr/>
        </p:nvSpPr>
        <p:spPr>
          <a:xfrm>
            <a:off x="2660286" y="87188"/>
            <a:ext cx="1763486" cy="400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Init_FeverTime</a:t>
            </a:r>
            <a:r>
              <a:rPr lang="en-US" altLang="ko-KR" sz="1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54988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768BBD-138C-4339-AB40-24AFABD8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플레이</a:t>
            </a:r>
          </a:p>
        </p:txBody>
      </p:sp>
      <p:sp>
        <p:nvSpPr>
          <p:cNvPr id="16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95D9C-3B31-4305-A318-6417D096C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>
              <a:lnSpc>
                <a:spcPct val="30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게임 플레이 방법 설명서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300000"/>
              </a:lnSpc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게임 실행 화면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3768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652567-A76C-4C4C-8305-E6F3EB76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플레이 방법 설명서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51698B-4800-4EDD-8EEC-ECECC9DC7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42047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손님이 주문한 칵테일을 위의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레시피대로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제조해야 한다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숫자키를 이용해 손님 앞으로 이동할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방향키와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엔터키를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이용해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쉐이커에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재료를 담는다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4.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쉐이커에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재료를 모두 담으면 스페이스를 연타해서 섞는다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5.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섞은 후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Q, W, E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키를 이용해 글라스에 담아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서빙하면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끝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6.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완성도에 따라 획득하는 점수가 달라지니 주의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61283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7DE504-352B-4CAF-B794-BDCE2B0E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042" y="227529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실행 화면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초기 화면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6A5212-D3BD-4E80-A806-A25142E24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89" y="887929"/>
            <a:ext cx="7295421" cy="508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95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5702F6-75AA-4A03-8E1C-D8EC2B60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2" y="151768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실행 화면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설명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ECE0714-16D5-4937-A66E-E8A77C9ED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0" y="1879284"/>
            <a:ext cx="4852216" cy="3380154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1C26FDF-6062-48D8-ABA4-5B4B0E917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60" y="1784716"/>
            <a:ext cx="5123720" cy="35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885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5702F6-75AA-4A03-8E1C-D8EC2B60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731" y="231718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실행 화면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스테이지 오프닝</a:t>
            </a:r>
          </a:p>
        </p:txBody>
      </p:sp>
      <p:sp>
        <p:nvSpPr>
          <p:cNvPr id="7" name="Isosceles Triangle 1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A645F80-9DC1-423F-A665-20C5425E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601" y="1395186"/>
            <a:ext cx="6966798" cy="48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089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5702F6-75AA-4A03-8E1C-D8EC2B60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92" y="147961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실행 화면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플레이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 descr="텍스트, 모니터, 검은색이(가) 표시된 사진&#10;&#10;자동 생성된 설명">
            <a:extLst>
              <a:ext uri="{FF2B5EF4-FFF2-40B4-BE49-F238E27FC236}">
                <a16:creationId xmlns:a16="http://schemas.microsoft.com/office/drawing/2014/main" id="{A254F97C-8E4C-48F2-9C91-FF08F740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39" y="1245883"/>
            <a:ext cx="7181121" cy="50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1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703D75-C8FC-410D-A4E8-0C769F7F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843" y="880952"/>
            <a:ext cx="5333288" cy="920449"/>
          </a:xfr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Alto's Adventure</a:t>
            </a:r>
            <a:br>
              <a:rPr lang="en-US" altLang="ko-KR" b="1" dirty="0">
                <a:ea typeface="Malgun Gothic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03F086-5C3D-4EDD-8D92-E0860482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805" y="1801401"/>
            <a:ext cx="5333288" cy="3864753"/>
          </a:xfrm>
        </p:spPr>
        <p:txBody>
          <a:bodyPr>
            <a:normAutofit/>
          </a:bodyPr>
          <a:lstStyle/>
          <a:p>
            <a:pPr marL="0">
              <a:spcBef>
                <a:spcPts val="600"/>
              </a:spcBef>
            </a:pPr>
            <a:r>
              <a:rPr lang="ko-KR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장점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손가락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하나만으로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점프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공중제비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등의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조작이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 	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용이하다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(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조작이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매우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심플함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그래픽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배경음악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등으로 유저들이 편안함과     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힐링을 느낄 수 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>
              <a:spcBef>
                <a:spcPts val="600"/>
              </a:spcBef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>
              <a:spcBef>
                <a:spcPts val="600"/>
              </a:spcBef>
            </a:pPr>
            <a:r>
              <a:rPr lang="ko-KR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상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배경이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낮에서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밤으로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바뀌면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화면이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    	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과하게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어두워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진다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-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광고가 적지 않은 편이고 배경이 멈추는 등의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	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오류가 잦다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ABE513-E4D2-442F-A687-3DDFFBA5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97" y="3532674"/>
            <a:ext cx="5054600" cy="2844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18B8D0-3B04-48F1-8514-5EBED8375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97" y="403184"/>
            <a:ext cx="5057424" cy="28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30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5702F6-75AA-4A03-8E1C-D8EC2B60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315" y="304944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게임 실행 화면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– 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스테이지 엔딩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D6530-2F0E-42B3-897E-75C1A1C5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43" y="1439313"/>
            <a:ext cx="6669514" cy="465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8059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6383</Words>
  <Application>Microsoft Office PowerPoint</Application>
  <PresentationFormat>와이드스크린</PresentationFormat>
  <Paragraphs>1567</Paragraphs>
  <Slides>90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0" baseType="lpstr">
      <vt:lpstr>Wingdings 3</vt:lpstr>
      <vt:lpstr>KoPubWorld돋움체_Pro Bold</vt:lpstr>
      <vt:lpstr>KoPubWorld돋움체_Pro Light</vt:lpstr>
      <vt:lpstr>맑은 고딕</vt:lpstr>
      <vt:lpstr>KoPubWorld돋움체_Pro Medium</vt:lpstr>
      <vt:lpstr>Arial</vt:lpstr>
      <vt:lpstr>궁서</vt:lpstr>
      <vt:lpstr>Trebuchet MS</vt:lpstr>
      <vt:lpstr>Berlin Sans FB Demi</vt:lpstr>
      <vt:lpstr>패싯</vt:lpstr>
      <vt:lpstr>SWD 17조</vt:lpstr>
      <vt:lpstr>목차</vt:lpstr>
      <vt:lpstr>시장 조사 및 벤치 마킹</vt:lpstr>
      <vt:lpstr>슈의 라면가게</vt:lpstr>
      <vt:lpstr>워드타워</vt:lpstr>
      <vt:lpstr>지렁이 키우기 게임</vt:lpstr>
      <vt:lpstr>어몽어스</vt:lpstr>
      <vt:lpstr>브롤스타즈</vt:lpstr>
      <vt:lpstr>Alto's Adventure </vt:lpstr>
      <vt:lpstr>게임 장르</vt:lpstr>
      <vt:lpstr>최종 결정한 장르</vt:lpstr>
      <vt:lpstr>이유</vt:lpstr>
      <vt:lpstr>게임 컨셉</vt:lpstr>
      <vt:lpstr>게임의 재미 요소 </vt:lpstr>
      <vt:lpstr>~ 게임의 배경 스토리 ~</vt:lpstr>
      <vt:lpstr>게임 플레이어가 달성해야 할 목표</vt:lpstr>
      <vt:lpstr>게임의 규칙</vt:lpstr>
      <vt:lpstr>손으로 그린 예상 스크린 화면 </vt:lpstr>
      <vt:lpstr>게임 기획</vt:lpstr>
      <vt:lpstr>UI/제공 정보</vt:lpstr>
      <vt:lpstr>UI/사용자 입력 키</vt:lpstr>
      <vt:lpstr>스테이지 시스템/난이도 조절</vt:lpstr>
      <vt:lpstr>점수 부여 정책</vt:lpstr>
      <vt:lpstr>아이템</vt:lpstr>
      <vt:lpstr>전화 NPC</vt:lpstr>
      <vt:lpstr>게임 설계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요구사항 정의서</vt:lpstr>
      <vt:lpstr>모듈 설계 - 재료 선택</vt:lpstr>
      <vt:lpstr>변수 설계 - 재료 선택</vt:lpstr>
      <vt:lpstr>함수 설계 – 재료 선택</vt:lpstr>
      <vt:lpstr>함수 설계 – 재료 선택</vt:lpstr>
      <vt:lpstr>모듈 설계 – 게임 가이드</vt:lpstr>
      <vt:lpstr>변수 설계 – 게임 가이드</vt:lpstr>
      <vt:lpstr>함수 설계 – 게임 가이드</vt:lpstr>
      <vt:lpstr>함수 설계 – 게임 가이드</vt:lpstr>
      <vt:lpstr>모듈 설계 – 칵테일 제조</vt:lpstr>
      <vt:lpstr>변수 설계 – 칵테일 제조</vt:lpstr>
      <vt:lpstr>함수 설계 – 칵테일 제조</vt:lpstr>
      <vt:lpstr>함수 설계 – 칵테일 제조</vt:lpstr>
      <vt:lpstr>모듈 설계 – 게임 시작</vt:lpstr>
      <vt:lpstr>변수 설계 – 게임 시작</vt:lpstr>
      <vt:lpstr>함수 설계 – 게임 시작</vt:lpstr>
      <vt:lpstr>함수 설계 – 게임 시작</vt:lpstr>
      <vt:lpstr>모듈 설계 – 전화 아이템</vt:lpstr>
      <vt:lpstr>변수 설계 – 전화 아이템</vt:lpstr>
      <vt:lpstr>함수 설계 – 전화 아이템</vt:lpstr>
      <vt:lpstr>함수 설계 – 전화 아이템</vt:lpstr>
      <vt:lpstr>함수 설계 – 전화 아이템</vt:lpstr>
      <vt:lpstr>모듈 설계 – 피버 타임</vt:lpstr>
      <vt:lpstr>변수 설계 – 피버 타임</vt:lpstr>
      <vt:lpstr>함수 설계 – 피버 타임</vt:lpstr>
      <vt:lpstr>모듈 설계 – 시간/점수판</vt:lpstr>
      <vt:lpstr>변수 설계 – 시간/점수판</vt:lpstr>
      <vt:lpstr>함수 설계 – 시간/점수판</vt:lpstr>
      <vt:lpstr>모듈 설계 – 손님</vt:lpstr>
      <vt:lpstr>변수 설계 – 손님</vt:lpstr>
      <vt:lpstr>함수 설계 – 손님</vt:lpstr>
      <vt:lpstr>모듈 설계 – 스테이지 오프닝/엔딩</vt:lpstr>
      <vt:lpstr>변수 설계 – 스테이지 오프닝/엔딩</vt:lpstr>
      <vt:lpstr>함수 설계 – 스테이지 오프닝/엔딩</vt:lpstr>
      <vt:lpstr>함수 구조도</vt:lpstr>
      <vt:lpstr>게임 플레이</vt:lpstr>
      <vt:lpstr>게임 플레이 방법 설명서</vt:lpstr>
      <vt:lpstr>게임 실행 화면 – 초기 화면</vt:lpstr>
      <vt:lpstr>게임 실행 화면 – 게임 설명</vt:lpstr>
      <vt:lpstr>게임 실행 화면 – 스테이지 오프닝</vt:lpstr>
      <vt:lpstr>게임 실행 화면 – 플레이</vt:lpstr>
      <vt:lpstr>게임 실행 화면 – 스테이지 엔딩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SWD 17조</dc:title>
  <dc:creator>하민영</dc:creator>
  <cp:lastModifiedBy>하민영</cp:lastModifiedBy>
  <cp:revision>11</cp:revision>
  <dcterms:created xsi:type="dcterms:W3CDTF">2020-12-13T10:41:50Z</dcterms:created>
  <dcterms:modified xsi:type="dcterms:W3CDTF">2020-12-13T13:53:15Z</dcterms:modified>
</cp:coreProperties>
</file>